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 id="2147483694" r:id="rId3"/>
    <p:sldMasterId id="2147483711" r:id="rId4"/>
  </p:sldMasterIdLst>
  <p:notesMasterIdLst>
    <p:notesMasterId r:id="rId80"/>
  </p:notesMasterIdLst>
  <p:handoutMasterIdLst>
    <p:handoutMasterId r:id="rId81"/>
  </p:handoutMasterIdLst>
  <p:sldIdLst>
    <p:sldId id="322" r:id="rId5"/>
    <p:sldId id="308" r:id="rId6"/>
    <p:sldId id="309" r:id="rId7"/>
    <p:sldId id="310" r:id="rId8"/>
    <p:sldId id="311" r:id="rId9"/>
    <p:sldId id="312" r:id="rId10"/>
    <p:sldId id="313" r:id="rId11"/>
    <p:sldId id="314" r:id="rId12"/>
    <p:sldId id="315" r:id="rId13"/>
    <p:sldId id="316" r:id="rId14"/>
    <p:sldId id="317" r:id="rId15"/>
    <p:sldId id="318" r:id="rId16"/>
    <p:sldId id="319" r:id="rId17"/>
    <p:sldId id="320" r:id="rId18"/>
    <p:sldId id="321" r:id="rId19"/>
    <p:sldId id="286" r:id="rId20"/>
    <p:sldId id="256" r:id="rId21"/>
    <p:sldId id="291" r:id="rId22"/>
    <p:sldId id="292" r:id="rId23"/>
    <p:sldId id="293" r:id="rId24"/>
    <p:sldId id="294" r:id="rId25"/>
    <p:sldId id="295" r:id="rId26"/>
    <p:sldId id="289" r:id="rId27"/>
    <p:sldId id="323" r:id="rId28"/>
    <p:sldId id="324" r:id="rId29"/>
    <p:sldId id="325" r:id="rId30"/>
    <p:sldId id="326" r:id="rId31"/>
    <p:sldId id="327" r:id="rId32"/>
    <p:sldId id="328" r:id="rId33"/>
    <p:sldId id="392" r:id="rId34"/>
    <p:sldId id="342" r:id="rId35"/>
    <p:sldId id="329" r:id="rId36"/>
    <p:sldId id="330" r:id="rId37"/>
    <p:sldId id="331" r:id="rId38"/>
    <p:sldId id="332" r:id="rId39"/>
    <p:sldId id="333" r:id="rId40"/>
    <p:sldId id="334" r:id="rId41"/>
    <p:sldId id="335" r:id="rId42"/>
    <p:sldId id="336" r:id="rId43"/>
    <p:sldId id="338" r:id="rId44"/>
    <p:sldId id="339" r:id="rId45"/>
    <p:sldId id="340" r:id="rId46"/>
    <p:sldId id="341" r:id="rId47"/>
    <p:sldId id="343" r:id="rId48"/>
    <p:sldId id="344" r:id="rId49"/>
    <p:sldId id="345" r:id="rId50"/>
    <p:sldId id="346" r:id="rId51"/>
    <p:sldId id="347" r:id="rId52"/>
    <p:sldId id="348" r:id="rId53"/>
    <p:sldId id="350" r:id="rId54"/>
    <p:sldId id="351" r:id="rId55"/>
    <p:sldId id="352" r:id="rId56"/>
    <p:sldId id="353" r:id="rId57"/>
    <p:sldId id="355" r:id="rId58"/>
    <p:sldId id="356" r:id="rId59"/>
    <p:sldId id="357" r:id="rId60"/>
    <p:sldId id="358" r:id="rId61"/>
    <p:sldId id="359" r:id="rId62"/>
    <p:sldId id="360" r:id="rId63"/>
    <p:sldId id="361" r:id="rId64"/>
    <p:sldId id="362" r:id="rId65"/>
    <p:sldId id="363" r:id="rId66"/>
    <p:sldId id="364" r:id="rId67"/>
    <p:sldId id="365" r:id="rId68"/>
    <p:sldId id="366" r:id="rId69"/>
    <p:sldId id="367" r:id="rId70"/>
    <p:sldId id="368" r:id="rId71"/>
    <p:sldId id="369" r:id="rId72"/>
    <p:sldId id="370" r:id="rId73"/>
    <p:sldId id="371" r:id="rId74"/>
    <p:sldId id="375" r:id="rId75"/>
    <p:sldId id="372" r:id="rId76"/>
    <p:sldId id="373" r:id="rId77"/>
    <p:sldId id="374" r:id="rId78"/>
    <p:sldId id="393" r:id="rId79"/>
  </p:sldIdLst>
  <p:sldSz cx="12192000" cy="6858000"/>
  <p:notesSz cx="6858000"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IR" initials="B" lastIdx="1" clrIdx="0">
    <p:extLst>
      <p:ext uri="{19B8F6BF-5375-455C-9EA6-DF929625EA0E}">
        <p15:presenceInfo xmlns:p15="http://schemas.microsoft.com/office/powerpoint/2012/main" userId="6b25f56802fe6f8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5F5F5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4" d="100"/>
          <a:sy n="64" d="100"/>
        </p:scale>
        <p:origin x="640"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viewProps" Target="viewProps.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5" Type="http://schemas.openxmlformats.org/officeDocument/2006/relationships/slide" Target="slides/slide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notesMaster" Target="notesMasters/notesMaster1.xml"/><Relationship Id="rId85"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handoutMaster" Target="handoutMasters/handoutMaster1.xml"/><Relationship Id="rId86"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slideMaster" Target="slideMasters/slideMaster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61" Type="http://schemas.openxmlformats.org/officeDocument/2006/relationships/slide" Target="slides/slide57.xml"/><Relationship Id="rId8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4-05-17T21:21:45.895" idx="1">
    <p:pos x="6253" y="2082"/>
    <p:text>RMO 29-2022 requires publication of the notice of sale, once a week for 3 consecutive weeks in a newspaper of general circulation</p:text>
    <p:extLst>
      <p:ext uri="{C676402C-5697-4E1C-873F-D02D1690AC5C}">
        <p15:threadingInfo xmlns:p15="http://schemas.microsoft.com/office/powerpoint/2012/main" timeZoneBias="-48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98056"/>
          </a:xfrm>
          <a:prstGeom prst="rect">
            <a:avLst/>
          </a:prstGeom>
        </p:spPr>
        <p:txBody>
          <a:bodyPr vert="horz" lIns="91440" tIns="45720" rIns="91440" bIns="45720" rtlCol="0"/>
          <a:lstStyle>
            <a:lvl1pPr algn="r">
              <a:defRPr sz="1200"/>
            </a:lvl1pPr>
          </a:lstStyle>
          <a:p>
            <a:fld id="{163238CF-2449-4802-9F63-0E5872EA6E26}" type="datetimeFigureOut">
              <a:rPr lang="en-US" smtClean="0"/>
              <a:t>2/26/2025</a:t>
            </a:fld>
            <a:endParaRPr lang="en-US"/>
          </a:p>
        </p:txBody>
      </p:sp>
      <p:sp>
        <p:nvSpPr>
          <p:cNvPr id="4" name="Footer Placeholder 3"/>
          <p:cNvSpPr>
            <a:spLocks noGrp="1"/>
          </p:cNvSpPr>
          <p:nvPr>
            <p:ph type="ftr" sz="quarter" idx="2"/>
          </p:nvPr>
        </p:nvSpPr>
        <p:spPr>
          <a:xfrm>
            <a:off x="0" y="9428584"/>
            <a:ext cx="2971800" cy="49805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9428584"/>
            <a:ext cx="2971800" cy="498055"/>
          </a:xfrm>
          <a:prstGeom prst="rect">
            <a:avLst/>
          </a:prstGeom>
        </p:spPr>
        <p:txBody>
          <a:bodyPr vert="horz" lIns="91440" tIns="45720" rIns="91440" bIns="45720" rtlCol="0" anchor="b"/>
          <a:lstStyle>
            <a:lvl1pPr algn="r">
              <a:defRPr sz="1200"/>
            </a:lvl1pPr>
          </a:lstStyle>
          <a:p>
            <a:fld id="{2D21AA46-26A8-4BA1-8FE8-A6050752BEEA}" type="slidenum">
              <a:rPr lang="en-US" smtClean="0"/>
              <a:t>‹#›</a:t>
            </a:fld>
            <a:endParaRPr lang="en-US"/>
          </a:p>
        </p:txBody>
      </p:sp>
    </p:spTree>
    <p:extLst>
      <p:ext uri="{BB962C8B-B14F-4D97-AF65-F5344CB8AC3E}">
        <p14:creationId xmlns:p14="http://schemas.microsoft.com/office/powerpoint/2010/main" val="36749879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98056"/>
          </a:xfrm>
          <a:prstGeom prst="rect">
            <a:avLst/>
          </a:prstGeom>
        </p:spPr>
        <p:txBody>
          <a:bodyPr vert="horz" lIns="91440" tIns="45720" rIns="91440" bIns="45720" rtlCol="0"/>
          <a:lstStyle>
            <a:lvl1pPr algn="r">
              <a:defRPr sz="1200"/>
            </a:lvl1pPr>
          </a:lstStyle>
          <a:p>
            <a:fld id="{AC92D23D-4933-486B-9E0F-E9DEE77BCF54}" type="datetimeFigureOut">
              <a:rPr lang="en-US" smtClean="0"/>
              <a:t>2/26/2025</a:t>
            </a:fld>
            <a:endParaRPr lang="en-US"/>
          </a:p>
        </p:txBody>
      </p:sp>
      <p:sp>
        <p:nvSpPr>
          <p:cNvPr id="4" name="Slide Image Placeholder 3"/>
          <p:cNvSpPr>
            <a:spLocks noGrp="1" noRot="1" noChangeAspect="1"/>
          </p:cNvSpPr>
          <p:nvPr>
            <p:ph type="sldImg" idx="2"/>
          </p:nvPr>
        </p:nvSpPr>
        <p:spPr>
          <a:xfrm>
            <a:off x="452438"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777194"/>
            <a:ext cx="5486400" cy="3908614"/>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8584"/>
            <a:ext cx="2971800" cy="49805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9428584"/>
            <a:ext cx="2971800" cy="498055"/>
          </a:xfrm>
          <a:prstGeom prst="rect">
            <a:avLst/>
          </a:prstGeom>
        </p:spPr>
        <p:txBody>
          <a:bodyPr vert="horz" lIns="91440" tIns="45720" rIns="91440" bIns="45720" rtlCol="0" anchor="b"/>
          <a:lstStyle>
            <a:lvl1pPr algn="r">
              <a:defRPr sz="1200"/>
            </a:lvl1pPr>
          </a:lstStyle>
          <a:p>
            <a:fld id="{947F22A4-847B-4115-9F36-EB5B02617717}" type="slidenum">
              <a:rPr lang="en-US" smtClean="0"/>
              <a:t>‹#›</a:t>
            </a:fld>
            <a:endParaRPr lang="en-US"/>
          </a:p>
        </p:txBody>
      </p:sp>
    </p:spTree>
    <p:extLst>
      <p:ext uri="{BB962C8B-B14F-4D97-AF65-F5344CB8AC3E}">
        <p14:creationId xmlns:p14="http://schemas.microsoft.com/office/powerpoint/2010/main" val="3296236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75145" y="1267135"/>
            <a:ext cx="8915399" cy="2262781"/>
          </a:xfrm>
        </p:spPr>
        <p:txBody>
          <a:bodyPr anchor="b">
            <a:normAutofit/>
          </a:bodyPr>
          <a:lstStyle>
            <a:lvl1pPr>
              <a:defRPr sz="5400">
                <a:solidFill>
                  <a:srgbClr val="0000FF"/>
                </a:solidFill>
                <a:latin typeface="Cambria" panose="02040503050406030204" pitchFamily="18" charset="0"/>
                <a:ea typeface="Cambria" panose="02040503050406030204"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175145" y="3906111"/>
            <a:ext cx="8915399" cy="1126283"/>
          </a:xfrm>
        </p:spPr>
        <p:txBody>
          <a:bodyPr anchor="t">
            <a:normAutofit/>
          </a:bodyPr>
          <a:lstStyle>
            <a:lvl1pPr marL="0" indent="0" algn="l">
              <a:buNone/>
              <a:defRPr sz="3600">
                <a:solidFill>
                  <a:schemeClr val="tx1"/>
                </a:solidFill>
                <a:latin typeface="Cambria" panose="02040503050406030204" pitchFamily="18" charset="0"/>
                <a:ea typeface="Cambria" panose="02040503050406030204"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7" name="Freeform 6"/>
          <p:cNvSpPr/>
          <p:nvPr/>
        </p:nvSpPr>
        <p:spPr bwMode="auto">
          <a:xfrm>
            <a:off x="205743" y="5903662"/>
            <a:ext cx="1105836"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218129" y="6110393"/>
            <a:ext cx="779767" cy="365125"/>
          </a:xfrm>
        </p:spPr>
        <p:txBody>
          <a:bodyPr/>
          <a:lstStyle>
            <a:lvl1pPr>
              <a:defRPr>
                <a:solidFill>
                  <a:schemeClr val="tx1"/>
                </a:solidFill>
              </a:defRPr>
            </a:lvl1pPr>
          </a:lstStyle>
          <a:p>
            <a:fld id="{8563C82B-BB9A-4B6D-9EC2-6AEA76B2E3B9}" type="slidenum">
              <a:rPr lang="en-US" smtClean="0"/>
              <a:pPr/>
              <a:t>‹#›</a:t>
            </a:fld>
            <a:endParaRPr lang="en-US" dirty="0"/>
          </a:p>
        </p:txBody>
      </p:sp>
    </p:spTree>
    <p:extLst>
      <p:ext uri="{BB962C8B-B14F-4D97-AF65-F5344CB8AC3E}">
        <p14:creationId xmlns:p14="http://schemas.microsoft.com/office/powerpoint/2010/main" val="3656082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8F6581F-4D2F-45DC-9633-51E52DC97301}" type="datetime1">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563C82B-BB9A-4B6D-9EC2-6AEA76B2E3B9}" type="slidenum">
              <a:rPr lang="en-US" smtClean="0"/>
              <a:t>‹#›</a:t>
            </a:fld>
            <a:endParaRPr lang="en-US"/>
          </a:p>
        </p:txBody>
      </p:sp>
    </p:spTree>
    <p:extLst>
      <p:ext uri="{BB962C8B-B14F-4D97-AF65-F5344CB8AC3E}">
        <p14:creationId xmlns:p14="http://schemas.microsoft.com/office/powerpoint/2010/main" val="2492984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3B31F28-B8BE-443F-8619-8C80F6ED75DB}" type="datetime1">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563C82B-BB9A-4B6D-9EC2-6AEA76B2E3B9}"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645895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821AFFD0-3330-49B2-A14A-777475BFFBE1}" type="datetime1">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563C82B-BB9A-4B6D-9EC2-6AEA76B2E3B9}" type="slidenum">
              <a:rPr lang="en-US" smtClean="0"/>
              <a:t>‹#›</a:t>
            </a:fld>
            <a:endParaRPr lang="en-US"/>
          </a:p>
        </p:txBody>
      </p:sp>
    </p:spTree>
    <p:extLst>
      <p:ext uri="{BB962C8B-B14F-4D97-AF65-F5344CB8AC3E}">
        <p14:creationId xmlns:p14="http://schemas.microsoft.com/office/powerpoint/2010/main" val="16894463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521CF2A6-AC85-471B-8926-1DD40106D690}" type="datetime1">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563C82B-BB9A-4B6D-9EC2-6AEA76B2E3B9}"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431600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C4C88DE0-29D0-4022-9A50-C9E0C78B53D2}" type="datetime1">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563C82B-BB9A-4B6D-9EC2-6AEA76B2E3B9}" type="slidenum">
              <a:rPr lang="en-US" smtClean="0"/>
              <a:t>‹#›</a:t>
            </a:fld>
            <a:endParaRPr lang="en-US"/>
          </a:p>
        </p:txBody>
      </p:sp>
    </p:spTree>
    <p:extLst>
      <p:ext uri="{BB962C8B-B14F-4D97-AF65-F5344CB8AC3E}">
        <p14:creationId xmlns:p14="http://schemas.microsoft.com/office/powerpoint/2010/main" val="23530577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09F8AF9-CF06-4FA2-8049-C01F866EDB8C}" type="datetime1">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563C82B-BB9A-4B6D-9EC2-6AEA76B2E3B9}" type="slidenum">
              <a:rPr lang="en-US" smtClean="0"/>
              <a:t>‹#›</a:t>
            </a:fld>
            <a:endParaRPr lang="en-US"/>
          </a:p>
        </p:txBody>
      </p:sp>
    </p:spTree>
    <p:extLst>
      <p:ext uri="{BB962C8B-B14F-4D97-AF65-F5344CB8AC3E}">
        <p14:creationId xmlns:p14="http://schemas.microsoft.com/office/powerpoint/2010/main" val="1778661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A2A77B-05AF-47F1-85F7-9FF6CBE63AA0}" type="datetime1">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563C82B-BB9A-4B6D-9EC2-6AEA76B2E3B9}" type="slidenum">
              <a:rPr lang="en-US" smtClean="0"/>
              <a:t>‹#›</a:t>
            </a:fld>
            <a:endParaRPr lang="en-US"/>
          </a:p>
        </p:txBody>
      </p:sp>
    </p:spTree>
    <p:extLst>
      <p:ext uri="{BB962C8B-B14F-4D97-AF65-F5344CB8AC3E}">
        <p14:creationId xmlns:p14="http://schemas.microsoft.com/office/powerpoint/2010/main" val="14869049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75145" y="1267135"/>
            <a:ext cx="8915399" cy="2262781"/>
          </a:xfrm>
        </p:spPr>
        <p:txBody>
          <a:bodyPr anchor="b">
            <a:normAutofit/>
          </a:bodyPr>
          <a:lstStyle>
            <a:lvl1pPr>
              <a:defRPr sz="5400">
                <a:solidFill>
                  <a:srgbClr val="0000FF"/>
                </a:solidFill>
                <a:latin typeface="Cambria" panose="02040503050406030204" pitchFamily="18" charset="0"/>
                <a:ea typeface="Cambria" panose="02040503050406030204"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175145" y="3906111"/>
            <a:ext cx="8915399" cy="1126283"/>
          </a:xfrm>
        </p:spPr>
        <p:txBody>
          <a:bodyPr anchor="t">
            <a:normAutofit/>
          </a:bodyPr>
          <a:lstStyle>
            <a:lvl1pPr marL="0" indent="0" algn="l">
              <a:buNone/>
              <a:defRPr sz="3600">
                <a:solidFill>
                  <a:schemeClr val="tx1"/>
                </a:solidFill>
                <a:latin typeface="Cambria" panose="02040503050406030204" pitchFamily="18" charset="0"/>
                <a:ea typeface="Cambria" panose="02040503050406030204"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7" name="Freeform 6"/>
          <p:cNvSpPr/>
          <p:nvPr/>
        </p:nvSpPr>
        <p:spPr bwMode="auto">
          <a:xfrm>
            <a:off x="205743" y="5903662"/>
            <a:ext cx="1105836"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218129" y="6110393"/>
            <a:ext cx="779767" cy="365125"/>
          </a:xfrm>
        </p:spPr>
        <p:txBody>
          <a:bodyPr/>
          <a:lstStyle>
            <a:lvl1pPr>
              <a:defRPr>
                <a:solidFill>
                  <a:schemeClr val="tx1"/>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701385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779517" y="372473"/>
            <a:ext cx="9800112" cy="830617"/>
          </a:xfrm>
        </p:spPr>
        <p:txBody>
          <a:bodyPr>
            <a:normAutofit/>
          </a:bodyPr>
          <a:lstStyle>
            <a:lvl1pPr>
              <a:defRPr sz="4000">
                <a:solidFill>
                  <a:srgbClr val="0000FF"/>
                </a:solidFill>
                <a:latin typeface="Candara" panose="020E0502030303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864524" y="2133600"/>
            <a:ext cx="10640088" cy="3777622"/>
          </a:xfrm>
        </p:spPr>
        <p:txBody>
          <a:bodyPr/>
          <a:lstStyle>
            <a:lvl1pPr marL="0" indent="0">
              <a:buNone/>
              <a:defRPr sz="3200">
                <a:solidFill>
                  <a:schemeClr val="tx1"/>
                </a:solidFill>
                <a:latin typeface="Candara" panose="020E0502030303020204" pitchFamily="34" charset="0"/>
              </a:defRPr>
            </a:lvl1pPr>
            <a:lvl2pPr marL="800100" indent="-342900">
              <a:buClrTx/>
              <a:buFont typeface="+mj-lt"/>
              <a:buAutoNum type="arabicPeriod"/>
              <a:defRPr sz="2800">
                <a:solidFill>
                  <a:schemeClr val="tx1"/>
                </a:solidFill>
                <a:latin typeface="Candara" panose="020E0502030303020204" pitchFamily="34" charset="0"/>
              </a:defRPr>
            </a:lvl2pPr>
            <a:lvl3pPr marL="1143000" indent="-228600">
              <a:buClrTx/>
              <a:buFont typeface="Wingdings" panose="05000000000000000000" pitchFamily="2" charset="2"/>
              <a:buChar char="Ø"/>
              <a:defRPr sz="2600">
                <a:solidFill>
                  <a:schemeClr val="tx1"/>
                </a:solidFill>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smtClean="0"/>
              <a:t>Edit Master text styles</a:t>
            </a:r>
          </a:p>
          <a:p>
            <a:pPr lvl="1"/>
            <a:r>
              <a:rPr lang="en-US" dirty="0" smtClean="0"/>
              <a:t>Second level</a:t>
            </a:r>
          </a:p>
          <a:p>
            <a:pPr lvl="2"/>
            <a:r>
              <a:rPr lang="en-US" dirty="0" smtClean="0"/>
              <a:t>Third level</a:t>
            </a:r>
          </a:p>
        </p:txBody>
      </p:sp>
      <p:sp>
        <p:nvSpPr>
          <p:cNvPr id="8" name="Freeform 11"/>
          <p:cNvSpPr/>
          <p:nvPr/>
        </p:nvSpPr>
        <p:spPr bwMode="auto">
          <a:xfrm flipV="1">
            <a:off x="190990" y="6278027"/>
            <a:ext cx="82316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32509" y="6315635"/>
            <a:ext cx="532015" cy="365125"/>
          </a:xfrm>
        </p:spPr>
        <p:txBody>
          <a:bodyPr/>
          <a:lstStyle>
            <a:lvl1pPr>
              <a:defRPr sz="1800" b="1">
                <a:solidFill>
                  <a:schemeClr val="tx1"/>
                </a:solidFill>
                <a:latin typeface="Candara" panose="020E0502030303020204" pitchFamily="34" charset="0"/>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7" name="Footer Placeholder 4"/>
          <p:cNvSpPr>
            <a:spLocks noGrp="1"/>
          </p:cNvSpPr>
          <p:nvPr>
            <p:ph type="ftr" sz="quarter" idx="11"/>
          </p:nvPr>
        </p:nvSpPr>
        <p:spPr>
          <a:xfrm>
            <a:off x="9730597" y="6498118"/>
            <a:ext cx="2355011" cy="247740"/>
          </a:xfrm>
          <a:ln>
            <a:solidFill>
              <a:schemeClr val="tx1"/>
            </a:solidFill>
          </a:ln>
        </p:spPr>
        <p:txBody>
          <a:bodyPr/>
          <a:lstStyle>
            <a:lvl1pPr algn="ctr">
              <a:defRPr sz="1050" b="0" cap="none" spc="0">
                <a:ln w="0"/>
                <a:solidFill>
                  <a:schemeClr val="tx1"/>
                </a:solidFill>
                <a:effectLst/>
                <a:latin typeface="Candara" panose="020E0502030303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smtClean="0">
                <a:ln w="0"/>
                <a:solidFill>
                  <a:prstClr val="black"/>
                </a:solidFill>
                <a:effectLst/>
                <a:uLnTx/>
                <a:uFillTx/>
                <a:latin typeface="Candara" panose="020E0502030303020204" pitchFamily="34" charset="0"/>
                <a:ea typeface="+mn-ea"/>
                <a:cs typeface="+mn-cs"/>
              </a:rPr>
              <a:t>RR 4-2024 (Filing and Taxable Income)</a:t>
            </a:r>
            <a:endParaRPr kumimoji="0" lang="en-US" sz="1050" b="0" i="0" u="none" strike="noStrike" kern="1200" cap="none" spc="0" normalizeH="0" baseline="0" noProof="0">
              <a:ln w="0"/>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1900833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tmplLst>
          <p:tmpl lvl="1">
            <p:tnLst>
              <p:par>
                <p:cTn presetID="2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5" name="Footer Placeholder 4"/>
          <p:cNvSpPr>
            <a:spLocks noGrp="1"/>
          </p:cNvSpPr>
          <p:nvPr>
            <p:ph type="ftr" sz="quarter" idx="11"/>
          </p:nvPr>
        </p:nvSpPr>
        <p:spPr>
          <a:xfrm>
            <a:off x="9730597" y="6498118"/>
            <a:ext cx="2355011" cy="247740"/>
          </a:xfrm>
          <a:ln>
            <a:solidFill>
              <a:schemeClr val="tx1"/>
            </a:solidFill>
          </a:ln>
        </p:spPr>
        <p:txBody>
          <a:bodyPr/>
          <a:lstStyle>
            <a:lvl1pPr algn="ctr">
              <a:defRPr sz="1050" b="0" cap="none" spc="0">
                <a:ln w="0"/>
                <a:solidFill>
                  <a:schemeClr val="tx1"/>
                </a:solidFill>
                <a:effectLst/>
                <a:latin typeface="Candara" panose="020E0502030303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smtClean="0">
                <a:ln w="0"/>
                <a:solidFill>
                  <a:prstClr val="black"/>
                </a:solidFill>
                <a:effectLst/>
                <a:uLnTx/>
                <a:uFillTx/>
                <a:latin typeface="Candara" panose="020E0502030303020204" pitchFamily="34" charset="0"/>
                <a:ea typeface="+mn-ea"/>
                <a:cs typeface="+mn-cs"/>
              </a:rPr>
              <a:t>RR 4-2024 (Filing and Taxable Income)</a:t>
            </a:r>
            <a:endParaRPr kumimoji="0" lang="en-US" sz="1050" b="0" i="0" u="none" strike="noStrike" kern="1200" cap="none" spc="0" normalizeH="0" baseline="0" noProof="0">
              <a:ln w="0"/>
              <a:solidFill>
                <a:prstClr val="black"/>
              </a:solidFill>
              <a:effectLst/>
              <a:uLnTx/>
              <a:uFillTx/>
              <a:latin typeface="Candara" panose="020E0502030303020204" pitchFamily="34" charset="0"/>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626388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779517" y="372473"/>
            <a:ext cx="9800112" cy="830617"/>
          </a:xfrm>
        </p:spPr>
        <p:txBody>
          <a:bodyPr>
            <a:normAutofit/>
          </a:bodyPr>
          <a:lstStyle>
            <a:lvl1pPr>
              <a:defRPr sz="4000">
                <a:solidFill>
                  <a:srgbClr val="0000FF"/>
                </a:solidFill>
                <a:latin typeface="Candara" panose="020E0502030303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864524" y="2133600"/>
            <a:ext cx="10640088" cy="3777622"/>
          </a:xfrm>
        </p:spPr>
        <p:txBody>
          <a:bodyPr/>
          <a:lstStyle>
            <a:lvl1pPr marL="0" indent="0">
              <a:buNone/>
              <a:defRPr sz="3200">
                <a:solidFill>
                  <a:schemeClr val="tx1"/>
                </a:solidFill>
                <a:latin typeface="Candara" panose="020E0502030303020204" pitchFamily="34" charset="0"/>
              </a:defRPr>
            </a:lvl1pPr>
            <a:lvl2pPr marL="800100" indent="-342900">
              <a:buClrTx/>
              <a:buFont typeface="+mj-lt"/>
              <a:buAutoNum type="arabicPeriod"/>
              <a:defRPr sz="2800">
                <a:solidFill>
                  <a:schemeClr val="tx1"/>
                </a:solidFill>
                <a:latin typeface="Candara" panose="020E0502030303020204" pitchFamily="34" charset="0"/>
              </a:defRPr>
            </a:lvl2pPr>
            <a:lvl3pPr marL="1143000" indent="-228600">
              <a:buClrTx/>
              <a:buFont typeface="Wingdings" panose="05000000000000000000" pitchFamily="2" charset="2"/>
              <a:buChar char="Ø"/>
              <a:defRPr sz="2600">
                <a:solidFill>
                  <a:schemeClr val="tx1"/>
                </a:solidFill>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smtClean="0"/>
              <a:t>Edit Master text styles</a:t>
            </a:r>
          </a:p>
          <a:p>
            <a:pPr lvl="1"/>
            <a:r>
              <a:rPr lang="en-US" dirty="0" smtClean="0"/>
              <a:t>Second level</a:t>
            </a:r>
          </a:p>
          <a:p>
            <a:pPr lvl="2"/>
            <a:r>
              <a:rPr lang="en-US" dirty="0" smtClean="0"/>
              <a:t>Third level</a:t>
            </a:r>
          </a:p>
        </p:txBody>
      </p:sp>
      <p:sp>
        <p:nvSpPr>
          <p:cNvPr id="8" name="Freeform 11"/>
          <p:cNvSpPr/>
          <p:nvPr/>
        </p:nvSpPr>
        <p:spPr bwMode="auto">
          <a:xfrm flipV="1">
            <a:off x="190990" y="6278027"/>
            <a:ext cx="82316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32509" y="6315635"/>
            <a:ext cx="532015" cy="365125"/>
          </a:xfrm>
        </p:spPr>
        <p:txBody>
          <a:bodyPr/>
          <a:lstStyle>
            <a:lvl1pPr>
              <a:defRPr sz="1800" b="1">
                <a:solidFill>
                  <a:schemeClr val="tx1"/>
                </a:solidFill>
                <a:latin typeface="Candara" panose="020E0502030303020204" pitchFamily="34" charset="0"/>
              </a:defRPr>
            </a:lvl1pPr>
          </a:lstStyle>
          <a:p>
            <a:fld id="{84C0F6EA-9046-4E24-AD8E-1CE160076AE9}" type="slidenum">
              <a:rPr lang="en-US" smtClean="0"/>
              <a:pPr/>
              <a:t>‹#›</a:t>
            </a:fld>
            <a:endParaRPr lang="en-US" dirty="0"/>
          </a:p>
        </p:txBody>
      </p:sp>
    </p:spTree>
    <p:extLst>
      <p:ext uri="{BB962C8B-B14F-4D97-AF65-F5344CB8AC3E}">
        <p14:creationId xmlns:p14="http://schemas.microsoft.com/office/powerpoint/2010/main" val="451448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tmplLst>
          <p:tmpl lvl="1">
            <p:tnLst>
              <p:par>
                <p:cTn presetID="2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4-2024 (Filing and Taxable Income)</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436957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4-2024 (Filing and Taxable Income)</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8835881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4-2024 (Filing and Taxable Income)</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0293942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4-2024 (Filing and Taxable Income)</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261605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4-2024 (Filing and Taxable Income)</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8171464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4-2024 (Filing and Taxable Income)</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65574099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4-2024 (Filing and Taxable Income)</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1257926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4-2024 (Filing and Taxable Income)</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mn-cs"/>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mn-cs"/>
              </a:rPr>
              <a:t>”</a:t>
            </a:r>
          </a:p>
        </p:txBody>
      </p:sp>
    </p:spTree>
    <p:extLst>
      <p:ext uri="{BB962C8B-B14F-4D97-AF65-F5344CB8AC3E}">
        <p14:creationId xmlns:p14="http://schemas.microsoft.com/office/powerpoint/2010/main" val="42767285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4-2024 (Filing and Taxable Income)</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0982387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4-2024 (Filing and Taxable Income)</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mn-cs"/>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mn-cs"/>
              </a:rPr>
              <a:t>”</a:t>
            </a:r>
          </a:p>
        </p:txBody>
      </p:sp>
    </p:spTree>
    <p:extLst>
      <p:ext uri="{BB962C8B-B14F-4D97-AF65-F5344CB8AC3E}">
        <p14:creationId xmlns:p14="http://schemas.microsoft.com/office/powerpoint/2010/main" val="3925373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715E447-0DF6-4153-8FD7-3F7981614D5A}" type="datetime1">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563C82B-BB9A-4B6D-9EC2-6AEA76B2E3B9}" type="slidenum">
              <a:rPr lang="en-US" smtClean="0"/>
              <a:t>‹#›</a:t>
            </a:fld>
            <a:endParaRPr lang="en-US"/>
          </a:p>
        </p:txBody>
      </p:sp>
    </p:spTree>
    <p:extLst>
      <p:ext uri="{BB962C8B-B14F-4D97-AF65-F5344CB8AC3E}">
        <p14:creationId xmlns:p14="http://schemas.microsoft.com/office/powerpoint/2010/main" val="14837089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4-2024 (Filing and Taxable Income)</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0116542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4-2024 (Filing and Taxable Income)</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480811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4-2024 (Filing and Taxable Income)</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5106271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75145" y="1267135"/>
            <a:ext cx="8915399" cy="2262781"/>
          </a:xfrm>
        </p:spPr>
        <p:txBody>
          <a:bodyPr anchor="b">
            <a:normAutofit/>
          </a:bodyPr>
          <a:lstStyle>
            <a:lvl1pPr>
              <a:defRPr sz="5400">
                <a:solidFill>
                  <a:srgbClr val="0000FF"/>
                </a:solidFill>
                <a:latin typeface="Cambria" panose="02040503050406030204" pitchFamily="18" charset="0"/>
                <a:ea typeface="Cambria" panose="02040503050406030204"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175145" y="3906111"/>
            <a:ext cx="8915399" cy="1126283"/>
          </a:xfrm>
        </p:spPr>
        <p:txBody>
          <a:bodyPr anchor="t">
            <a:normAutofit/>
          </a:bodyPr>
          <a:lstStyle>
            <a:lvl1pPr marL="0" indent="0" algn="l">
              <a:buNone/>
              <a:defRPr sz="3600">
                <a:solidFill>
                  <a:schemeClr val="tx1"/>
                </a:solidFill>
                <a:latin typeface="Cambria" panose="02040503050406030204" pitchFamily="18" charset="0"/>
                <a:ea typeface="Cambria" panose="02040503050406030204"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7" name="Freeform 6"/>
          <p:cNvSpPr/>
          <p:nvPr/>
        </p:nvSpPr>
        <p:spPr bwMode="auto">
          <a:xfrm>
            <a:off x="205743" y="5903662"/>
            <a:ext cx="1105836"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218129" y="6110393"/>
            <a:ext cx="779767" cy="365125"/>
          </a:xfrm>
        </p:spPr>
        <p:txBody>
          <a:bodyPr/>
          <a:lstStyle>
            <a:lvl1pPr>
              <a:defRPr>
                <a:solidFill>
                  <a:schemeClr val="tx1"/>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8" name="Footer Placeholder 4"/>
          <p:cNvSpPr>
            <a:spLocks noGrp="1"/>
          </p:cNvSpPr>
          <p:nvPr>
            <p:ph type="ftr" sz="quarter" idx="11"/>
          </p:nvPr>
        </p:nvSpPr>
        <p:spPr>
          <a:xfrm>
            <a:off x="9471804" y="6454986"/>
            <a:ext cx="2449902" cy="299498"/>
          </a:xfrm>
          <a:prstGeom prst="rect">
            <a:avLst/>
          </a:prstGeom>
          <a:ln>
            <a:solidFill>
              <a:schemeClr val="tx1"/>
            </a:solidFill>
          </a:ln>
        </p:spPr>
        <p:txBody>
          <a:bodyPr/>
          <a:lstStyle>
            <a:lvl1pPr>
              <a:defRPr>
                <a:solidFill>
                  <a:schemeClr val="tx1"/>
                </a:solidFill>
                <a:latin typeface="Candara" panose="020E0502030303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288192018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779517" y="372473"/>
            <a:ext cx="9800112" cy="830617"/>
          </a:xfrm>
        </p:spPr>
        <p:txBody>
          <a:bodyPr>
            <a:normAutofit/>
          </a:bodyPr>
          <a:lstStyle>
            <a:lvl1pPr>
              <a:defRPr sz="4000">
                <a:solidFill>
                  <a:srgbClr val="0000FF"/>
                </a:solidFill>
                <a:latin typeface="Candara" panose="020E0502030303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864524" y="2133600"/>
            <a:ext cx="10640088" cy="3777622"/>
          </a:xfrm>
        </p:spPr>
        <p:txBody>
          <a:bodyPr/>
          <a:lstStyle>
            <a:lvl1pPr marL="0" indent="0">
              <a:buNone/>
              <a:defRPr sz="3200">
                <a:solidFill>
                  <a:schemeClr val="tx1"/>
                </a:solidFill>
                <a:latin typeface="Candara" panose="020E0502030303020204" pitchFamily="34" charset="0"/>
              </a:defRPr>
            </a:lvl1pPr>
            <a:lvl2pPr marL="800100" indent="-342900">
              <a:buClrTx/>
              <a:buFont typeface="+mj-lt"/>
              <a:buAutoNum type="arabicPeriod"/>
              <a:defRPr sz="2800">
                <a:solidFill>
                  <a:schemeClr val="tx1"/>
                </a:solidFill>
                <a:latin typeface="Candara" panose="020E0502030303020204" pitchFamily="34" charset="0"/>
              </a:defRPr>
            </a:lvl2pPr>
            <a:lvl3pPr marL="1143000" indent="-228600">
              <a:buClrTx/>
              <a:buFont typeface="Wingdings" panose="05000000000000000000" pitchFamily="2" charset="2"/>
              <a:buChar char="Ø"/>
              <a:defRPr sz="2600">
                <a:solidFill>
                  <a:schemeClr val="tx1"/>
                </a:solidFill>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smtClean="0"/>
              <a:t>Edit Master text styles</a:t>
            </a:r>
          </a:p>
          <a:p>
            <a:pPr lvl="1"/>
            <a:r>
              <a:rPr lang="en-US" dirty="0" smtClean="0"/>
              <a:t>Second level</a:t>
            </a:r>
          </a:p>
          <a:p>
            <a:pPr lvl="2"/>
            <a:r>
              <a:rPr lang="en-US" dirty="0" smtClean="0"/>
              <a:t>Third level</a:t>
            </a:r>
          </a:p>
        </p:txBody>
      </p:sp>
      <p:sp>
        <p:nvSpPr>
          <p:cNvPr id="8" name="Freeform 11"/>
          <p:cNvSpPr/>
          <p:nvPr/>
        </p:nvSpPr>
        <p:spPr bwMode="auto">
          <a:xfrm flipV="1">
            <a:off x="190990" y="6278027"/>
            <a:ext cx="82316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32509" y="6315635"/>
            <a:ext cx="532015" cy="365125"/>
          </a:xfrm>
        </p:spPr>
        <p:txBody>
          <a:bodyPr/>
          <a:lstStyle>
            <a:lvl1pPr>
              <a:defRPr sz="1800" b="1">
                <a:solidFill>
                  <a:schemeClr val="tx1"/>
                </a:solidFill>
                <a:latin typeface="Candara" panose="020E0502030303020204" pitchFamily="34" charset="0"/>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7" name="Footer Placeholder 4"/>
          <p:cNvSpPr>
            <a:spLocks noGrp="1"/>
          </p:cNvSpPr>
          <p:nvPr>
            <p:ph type="ftr" sz="quarter" idx="11"/>
          </p:nvPr>
        </p:nvSpPr>
        <p:spPr>
          <a:xfrm>
            <a:off x="9471804" y="6454986"/>
            <a:ext cx="2449902" cy="299498"/>
          </a:xfrm>
          <a:prstGeom prst="rect">
            <a:avLst/>
          </a:prstGeom>
          <a:ln>
            <a:solidFill>
              <a:schemeClr val="tx1"/>
            </a:solidFill>
          </a:ln>
        </p:spPr>
        <p:txBody>
          <a:bodyPr/>
          <a:lstStyle>
            <a:lvl1pPr>
              <a:defRPr>
                <a:solidFill>
                  <a:schemeClr val="tx1"/>
                </a:solidFill>
                <a:latin typeface="Candara" panose="020E0502030303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55238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tmplLst>
          <p:tmpl lvl="1">
            <p:tnLst>
              <p:par>
                <p:cTn presetID="2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5" name="Footer Placeholder 4"/>
          <p:cNvSpPr>
            <a:spLocks noGrp="1"/>
          </p:cNvSpPr>
          <p:nvPr>
            <p:ph type="ftr" sz="quarter" idx="11"/>
          </p:nvPr>
        </p:nvSpPr>
        <p:spPr>
          <a:xfrm>
            <a:off x="9471804" y="6454986"/>
            <a:ext cx="2449902" cy="299498"/>
          </a:xfrm>
          <a:prstGeom prst="rect">
            <a:avLst/>
          </a:prstGeom>
          <a:ln>
            <a:solidFill>
              <a:schemeClr val="tx1"/>
            </a:solidFill>
          </a:ln>
        </p:spPr>
        <p:txBody>
          <a:bodyPr/>
          <a:lstStyle>
            <a:lvl1pPr>
              <a:defRPr>
                <a:solidFill>
                  <a:schemeClr val="tx1"/>
                </a:solidFill>
                <a:latin typeface="Candara" panose="020E0502030303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19002662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10361612" y="6130437"/>
            <a:ext cx="1146283" cy="3703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57121748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10361612" y="6130437"/>
            <a:ext cx="1146283" cy="3703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a:xfrm>
            <a:off x="2589212" y="6135808"/>
            <a:ext cx="7619999"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19938559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a:xfrm>
            <a:off x="10361612" y="6130437"/>
            <a:ext cx="1146283" cy="3703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a:xfrm>
            <a:off x="2589212" y="6135808"/>
            <a:ext cx="7619999"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00378706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0361612" y="6130437"/>
            <a:ext cx="1146283" cy="3703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a:xfrm>
            <a:off x="2589212" y="6135808"/>
            <a:ext cx="7619999"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23327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6A154EF-5ABE-429F-BC93-4BD9228B92A4}" type="datetime1">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563C82B-BB9A-4B6D-9EC2-6AEA76B2E3B9}" type="slidenum">
              <a:rPr lang="en-US" smtClean="0"/>
              <a:t>‹#›</a:t>
            </a:fld>
            <a:endParaRPr lang="en-US"/>
          </a:p>
        </p:txBody>
      </p:sp>
    </p:spTree>
    <p:extLst>
      <p:ext uri="{BB962C8B-B14F-4D97-AF65-F5344CB8AC3E}">
        <p14:creationId xmlns:p14="http://schemas.microsoft.com/office/powerpoint/2010/main" val="325124674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80612471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5925969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10361612" y="6130437"/>
            <a:ext cx="1146283" cy="3703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52600666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10361612" y="6130437"/>
            <a:ext cx="1146283" cy="3703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mn-cs"/>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mn-cs"/>
              </a:rPr>
              <a:t>”</a:t>
            </a:r>
          </a:p>
        </p:txBody>
      </p:sp>
    </p:spTree>
    <p:extLst>
      <p:ext uri="{BB962C8B-B14F-4D97-AF65-F5344CB8AC3E}">
        <p14:creationId xmlns:p14="http://schemas.microsoft.com/office/powerpoint/2010/main" val="301518835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41184394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mn-cs"/>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mn-cs"/>
              </a:rPr>
              <a:t>”</a:t>
            </a:r>
          </a:p>
        </p:txBody>
      </p:sp>
    </p:spTree>
    <p:extLst>
      <p:ext uri="{BB962C8B-B14F-4D97-AF65-F5344CB8AC3E}">
        <p14:creationId xmlns:p14="http://schemas.microsoft.com/office/powerpoint/2010/main" val="282045286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5536069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361612" y="6130437"/>
            <a:ext cx="1146283" cy="3703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62721183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361612" y="6130437"/>
            <a:ext cx="1146283" cy="3703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0181917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75145" y="1267135"/>
            <a:ext cx="8915399" cy="2262781"/>
          </a:xfrm>
        </p:spPr>
        <p:txBody>
          <a:bodyPr anchor="b">
            <a:normAutofit/>
          </a:bodyPr>
          <a:lstStyle>
            <a:lvl1pPr>
              <a:defRPr sz="5400">
                <a:solidFill>
                  <a:srgbClr val="0000FF"/>
                </a:solidFill>
                <a:latin typeface="Cambria" panose="02040503050406030204" pitchFamily="18" charset="0"/>
                <a:ea typeface="Cambria" panose="02040503050406030204"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175145" y="3906111"/>
            <a:ext cx="8915399" cy="1126283"/>
          </a:xfrm>
        </p:spPr>
        <p:txBody>
          <a:bodyPr anchor="t">
            <a:normAutofit/>
          </a:bodyPr>
          <a:lstStyle>
            <a:lvl1pPr marL="0" indent="0" algn="l">
              <a:buNone/>
              <a:defRPr sz="3600">
                <a:solidFill>
                  <a:schemeClr val="tx1"/>
                </a:solidFill>
                <a:latin typeface="Cambria" panose="02040503050406030204" pitchFamily="18" charset="0"/>
                <a:ea typeface="Cambria" panose="02040503050406030204"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7" name="Freeform 6"/>
          <p:cNvSpPr/>
          <p:nvPr/>
        </p:nvSpPr>
        <p:spPr bwMode="auto">
          <a:xfrm>
            <a:off x="205743" y="5903662"/>
            <a:ext cx="1105836"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218129" y="6110393"/>
            <a:ext cx="779767" cy="365125"/>
          </a:xfrm>
        </p:spPr>
        <p:txBody>
          <a:bodyPr/>
          <a:lstStyle>
            <a:lvl1pPr>
              <a:defRPr>
                <a:solidFill>
                  <a:schemeClr val="tx1"/>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4"/>
          </p:nvPr>
        </p:nvSpPr>
        <p:spPr>
          <a:xfrm>
            <a:off x="10360325" y="6345543"/>
            <a:ext cx="1264413" cy="259950"/>
          </a:xfrm>
          <a:ln>
            <a:solidFill>
              <a:schemeClr val="tx1"/>
            </a:solidFill>
          </a:ln>
        </p:spPr>
        <p:txBody>
          <a:bodyPr/>
          <a:lstStyle>
            <a:lvl1pPr>
              <a:defRPr sz="1200">
                <a:latin typeface="Candara" panose="020E0502030303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prstClr val="black">
                    <a:tint val="75000"/>
                  </a:prstClr>
                </a:solidFill>
                <a:effectLst/>
                <a:uLnTx/>
                <a:uFillTx/>
                <a:latin typeface="Candara" panose="020E0502030303020204" pitchFamily="34" charset="0"/>
                <a:ea typeface="+mn-ea"/>
                <a:cs typeface="+mn-cs"/>
              </a:rPr>
              <a:t>RR 3-2024 (VAT)</a:t>
            </a:r>
            <a:endParaRPr kumimoji="0" lang="en-US" sz="1200" b="0" i="0" u="none" strike="noStrike" kern="1200" cap="none" spc="0" normalizeH="0" baseline="0" noProof="0">
              <a:ln>
                <a:noFill/>
              </a:ln>
              <a:solidFill>
                <a:prstClr val="black">
                  <a:tint val="75000"/>
                </a:prstClr>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2862590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2F0B616-FE40-4A61-9E59-EC5CB66811AD}" type="datetime1">
              <a:rPr lang="en-US" smtClean="0"/>
              <a:t>2/26/2025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563C82B-BB9A-4B6D-9EC2-6AEA76B2E3B9}" type="slidenum">
              <a:rPr lang="en-US" smtClean="0"/>
              <a:t>‹#›</a:t>
            </a:fld>
            <a:endParaRPr lang="en-US"/>
          </a:p>
        </p:txBody>
      </p:sp>
    </p:spTree>
    <p:extLst>
      <p:ext uri="{BB962C8B-B14F-4D97-AF65-F5344CB8AC3E}">
        <p14:creationId xmlns:p14="http://schemas.microsoft.com/office/powerpoint/2010/main" val="251097228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779517" y="372473"/>
            <a:ext cx="9800112" cy="830617"/>
          </a:xfrm>
        </p:spPr>
        <p:txBody>
          <a:bodyPr>
            <a:normAutofit/>
          </a:bodyPr>
          <a:lstStyle>
            <a:lvl1pPr>
              <a:defRPr sz="4000">
                <a:solidFill>
                  <a:srgbClr val="0000FF"/>
                </a:solidFill>
                <a:latin typeface="Candara" panose="020E0502030303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864524" y="2133600"/>
            <a:ext cx="10640088" cy="3777622"/>
          </a:xfrm>
        </p:spPr>
        <p:txBody>
          <a:bodyPr/>
          <a:lstStyle>
            <a:lvl1pPr marL="0" indent="0">
              <a:buNone/>
              <a:defRPr sz="3200">
                <a:solidFill>
                  <a:schemeClr val="tx1"/>
                </a:solidFill>
                <a:latin typeface="Candara" panose="020E0502030303020204" pitchFamily="34" charset="0"/>
              </a:defRPr>
            </a:lvl1pPr>
            <a:lvl2pPr marL="800100" indent="-342900">
              <a:buClrTx/>
              <a:buFont typeface="+mj-lt"/>
              <a:buAutoNum type="arabicPeriod"/>
              <a:defRPr sz="2800">
                <a:solidFill>
                  <a:schemeClr val="tx1"/>
                </a:solidFill>
                <a:latin typeface="Candara" panose="020E0502030303020204" pitchFamily="34" charset="0"/>
              </a:defRPr>
            </a:lvl2pPr>
            <a:lvl3pPr marL="1143000" indent="-228600">
              <a:buClrTx/>
              <a:buFont typeface="Wingdings" panose="05000000000000000000" pitchFamily="2" charset="2"/>
              <a:buChar char="Ø"/>
              <a:defRPr sz="2600">
                <a:solidFill>
                  <a:schemeClr val="tx1"/>
                </a:solidFill>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smtClean="0"/>
              <a:t>Edit Master text styles</a:t>
            </a:r>
          </a:p>
          <a:p>
            <a:pPr lvl="1"/>
            <a:r>
              <a:rPr lang="en-US" dirty="0" smtClean="0"/>
              <a:t>Second level</a:t>
            </a:r>
          </a:p>
          <a:p>
            <a:pPr lvl="2"/>
            <a:r>
              <a:rPr lang="en-US" dirty="0" smtClean="0"/>
              <a:t>Third level</a:t>
            </a:r>
          </a:p>
        </p:txBody>
      </p:sp>
      <p:sp>
        <p:nvSpPr>
          <p:cNvPr id="8" name="Freeform 11"/>
          <p:cNvSpPr/>
          <p:nvPr/>
        </p:nvSpPr>
        <p:spPr bwMode="auto">
          <a:xfrm flipV="1">
            <a:off x="190990" y="6278027"/>
            <a:ext cx="82316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32509" y="6315635"/>
            <a:ext cx="532015" cy="365125"/>
          </a:xfrm>
        </p:spPr>
        <p:txBody>
          <a:bodyPr/>
          <a:lstStyle>
            <a:lvl1pPr>
              <a:defRPr sz="1800" b="1">
                <a:solidFill>
                  <a:schemeClr val="tx1"/>
                </a:solidFill>
                <a:latin typeface="Candara" panose="020E0502030303020204" pitchFamily="34" charset="0"/>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7" name="Footer Placeholder 4"/>
          <p:cNvSpPr>
            <a:spLocks noGrp="1"/>
          </p:cNvSpPr>
          <p:nvPr>
            <p:ph type="ftr" sz="quarter" idx="11"/>
          </p:nvPr>
        </p:nvSpPr>
        <p:spPr>
          <a:xfrm>
            <a:off x="10248181" y="6349113"/>
            <a:ext cx="1406106" cy="331648"/>
          </a:xfrm>
          <a:noFill/>
          <a:ln>
            <a:solidFill>
              <a:schemeClr val="tx1"/>
            </a:solidFill>
          </a:ln>
        </p:spPr>
        <p:txBody>
          <a:bodyPr/>
          <a:lstStyle>
            <a:lvl1pPr algn="ctr">
              <a:defRPr sz="1400" i="1">
                <a:solidFill>
                  <a:schemeClr val="tx1"/>
                </a:solidFill>
                <a:latin typeface="Candara" panose="020E0502030303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 3-2024 (VAT)</a:t>
            </a:r>
            <a:endParaRPr kumimoji="0" lang="en-US" sz="1400" b="0" i="1"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2549289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tmplLst>
          <p:tmpl lvl="1">
            <p:tnLst>
              <p:par>
                <p:cTn presetID="2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2528827" y="6315635"/>
            <a:ext cx="7619999"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3-2024 (VAT)</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16933680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3-2024 (VAT)</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18070465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3-2024 (VAT)</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3540080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3-2024 (VAT)</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47986758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3-2024 (VAT)</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96178177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3-2024 (VAT)</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0381868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3-2024 (VAT)</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06617489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3-2024 (VAT)</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2608169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3-2024 (VAT)</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mn-cs"/>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mn-cs"/>
              </a:rPr>
              <a:t>”</a:t>
            </a:r>
          </a:p>
        </p:txBody>
      </p:sp>
    </p:spTree>
    <p:extLst>
      <p:ext uri="{BB962C8B-B14F-4D97-AF65-F5344CB8AC3E}">
        <p14:creationId xmlns:p14="http://schemas.microsoft.com/office/powerpoint/2010/main" val="3082243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ED9A8F5-6F20-4828-8974-549130E526A9}" type="datetime1">
              <a:rPr lang="en-US" smtClean="0"/>
              <a:t>2/26/2025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563C82B-BB9A-4B6D-9EC2-6AEA76B2E3B9}" type="slidenum">
              <a:rPr lang="en-US" smtClean="0"/>
              <a:t>‹#›</a:t>
            </a:fld>
            <a:endParaRPr lang="en-US"/>
          </a:p>
        </p:txBody>
      </p:sp>
    </p:spTree>
    <p:extLst>
      <p:ext uri="{BB962C8B-B14F-4D97-AF65-F5344CB8AC3E}">
        <p14:creationId xmlns:p14="http://schemas.microsoft.com/office/powerpoint/2010/main" val="28600407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3-2024 (VAT)</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2626096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3-2024 (VAT)</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mn-cs"/>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mn-cs"/>
              </a:rPr>
              <a:t>”</a:t>
            </a:r>
          </a:p>
        </p:txBody>
      </p:sp>
    </p:spTree>
    <p:extLst>
      <p:ext uri="{BB962C8B-B14F-4D97-AF65-F5344CB8AC3E}">
        <p14:creationId xmlns:p14="http://schemas.microsoft.com/office/powerpoint/2010/main" val="330020070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3-2024 (VAT)</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54793576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3-2024 (VAT)</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00281846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3-2024 (VAT)</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0259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A07765-1B5B-4AC7-8BEF-A5501A7A6175}" type="datetime1">
              <a:rPr lang="en-US" smtClean="0"/>
              <a:t>2/26/2025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563C82B-BB9A-4B6D-9EC2-6AEA76B2E3B9}" type="slidenum">
              <a:rPr lang="en-US" smtClean="0"/>
              <a:t>‹#›</a:t>
            </a:fld>
            <a:endParaRPr lang="en-US"/>
          </a:p>
        </p:txBody>
      </p:sp>
    </p:spTree>
    <p:extLst>
      <p:ext uri="{BB962C8B-B14F-4D97-AF65-F5344CB8AC3E}">
        <p14:creationId xmlns:p14="http://schemas.microsoft.com/office/powerpoint/2010/main" val="1847098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9961BD1-D2FD-462E-9243-69F547018DD4}" type="datetime1">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563C82B-BB9A-4B6D-9EC2-6AEA76B2E3B9}" type="slidenum">
              <a:rPr lang="en-US" smtClean="0"/>
              <a:t>‹#›</a:t>
            </a:fld>
            <a:endParaRPr lang="en-US"/>
          </a:p>
        </p:txBody>
      </p:sp>
    </p:spTree>
    <p:extLst>
      <p:ext uri="{BB962C8B-B14F-4D97-AF65-F5344CB8AC3E}">
        <p14:creationId xmlns:p14="http://schemas.microsoft.com/office/powerpoint/2010/main" val="2457223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7F94E672-C0E9-4969-A973-FB3DCCFA4FFB}" type="datetime1">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563C82B-BB9A-4B6D-9EC2-6AEA76B2E3B9}" type="slidenum">
              <a:rPr lang="en-US" smtClean="0"/>
              <a:t>‹#›</a:t>
            </a:fld>
            <a:endParaRPr lang="en-US"/>
          </a:p>
        </p:txBody>
      </p:sp>
    </p:spTree>
    <p:extLst>
      <p:ext uri="{BB962C8B-B14F-4D97-AF65-F5344CB8AC3E}">
        <p14:creationId xmlns:p14="http://schemas.microsoft.com/office/powerpoint/2010/main" val="1112353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theme" Target="../theme/theme3.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slideLayout" Target="../slideLayouts/slideLayout61.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17" Type="http://schemas.openxmlformats.org/officeDocument/2006/relationships/theme" Target="../theme/theme4.xml"/><Relationship Id="rId2" Type="http://schemas.openxmlformats.org/officeDocument/2006/relationships/slideLayout" Target="../slideLayouts/slideLayout50.xml"/><Relationship Id="rId16" Type="http://schemas.openxmlformats.org/officeDocument/2006/relationships/slideLayout" Target="../slideLayouts/slideLayout64.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slideLayout" Target="../slideLayouts/slideLayout6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slideLayout" Target="../slideLayouts/slideLayout6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1A57600-E505-4CCF-B1A5-78EA6FE78D61}" type="datetime1">
              <a:rPr lang="en-US" smtClean="0"/>
              <a:t>2/26/2025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417114" y="5894569"/>
            <a:ext cx="779767" cy="365125"/>
          </a:xfrm>
          <a:prstGeom prst="rect">
            <a:avLst/>
          </a:prstGeom>
        </p:spPr>
        <p:txBody>
          <a:bodyPr vert="horz" lIns="91440" tIns="45720" rIns="91440" bIns="45720" rtlCol="0" anchor="ctr"/>
          <a:lstStyle>
            <a:lvl1pPr algn="r">
              <a:defRPr sz="2000">
                <a:solidFill>
                  <a:srgbClr val="FEFFFF"/>
                </a:solidFill>
              </a:defRPr>
            </a:lvl1pPr>
          </a:lstStyle>
          <a:p>
            <a:fld id="{8563C82B-BB9A-4B6D-9EC2-6AEA76B2E3B9}" type="slidenum">
              <a:rPr lang="en-US" smtClean="0"/>
              <a:t>‹#›</a:t>
            </a:fld>
            <a:endParaRPr lang="en-US"/>
          </a:p>
        </p:txBody>
      </p:sp>
    </p:spTree>
    <p:extLst>
      <p:ext uri="{BB962C8B-B14F-4D97-AF65-F5344CB8AC3E}">
        <p14:creationId xmlns:p14="http://schemas.microsoft.com/office/powerpoint/2010/main" val="22138188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4-2024 (Filing and Taxable Income)</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bwMode="gray">
          <a:xfrm>
            <a:off x="417114" y="5894569"/>
            <a:ext cx="779767" cy="365125"/>
          </a:xfrm>
          <a:prstGeom prst="rect">
            <a:avLst/>
          </a:prstGeom>
        </p:spPr>
        <p:txBody>
          <a:bodyPr vert="horz" lIns="91440" tIns="45720" rIns="91440" bIns="45720" rtlCol="0" anchor="ctr"/>
          <a:lstStyle>
            <a:lvl1pPr algn="r">
              <a:defRPr sz="2000">
                <a:solidFill>
                  <a:srgbClr val="FE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69996950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bwMode="gray">
          <a:xfrm>
            <a:off x="417114" y="5894569"/>
            <a:ext cx="779767" cy="365125"/>
          </a:xfrm>
          <a:prstGeom prst="rect">
            <a:avLst/>
          </a:prstGeom>
        </p:spPr>
        <p:txBody>
          <a:bodyPr vert="horz" lIns="91440" tIns="45720" rIns="91440" bIns="45720" rtlCol="0" anchor="ctr"/>
          <a:lstStyle>
            <a:lvl1pPr algn="r">
              <a:defRPr sz="2000">
                <a:solidFill>
                  <a:srgbClr val="FE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
        <p:nvSpPr>
          <p:cNvPr id="36" name="Footer Placeholder 4"/>
          <p:cNvSpPr>
            <a:spLocks noGrp="1"/>
          </p:cNvSpPr>
          <p:nvPr>
            <p:ph type="ftr" sz="quarter" idx="3"/>
          </p:nvPr>
        </p:nvSpPr>
        <p:spPr>
          <a:xfrm>
            <a:off x="9549442" y="6454876"/>
            <a:ext cx="2446875" cy="299498"/>
          </a:xfrm>
          <a:prstGeom prst="rect">
            <a:avLst/>
          </a:prstGeom>
          <a:ln>
            <a:solidFill>
              <a:schemeClr val="tx1"/>
            </a:solidFill>
          </a:ln>
        </p:spPr>
        <p:txBody>
          <a:bodyPr/>
          <a:lstStyle>
            <a:lvl1pPr>
              <a:defRPr sz="1100">
                <a:solidFill>
                  <a:schemeClr val="tx1"/>
                </a:solidFill>
                <a:latin typeface="Candara" panose="020E0502030303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2381211721"/>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hf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RR 3-2024 (VAT)</a:t>
            </a: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bwMode="gray">
          <a:xfrm>
            <a:off x="417114" y="5894569"/>
            <a:ext cx="779767" cy="365125"/>
          </a:xfrm>
          <a:prstGeom prst="rect">
            <a:avLst/>
          </a:prstGeom>
        </p:spPr>
        <p:txBody>
          <a:bodyPr vert="horz" lIns="91440" tIns="45720" rIns="91440" bIns="45720" rtlCol="0" anchor="ctr"/>
          <a:lstStyle>
            <a:lvl1pPr algn="r">
              <a:defRPr sz="2000">
                <a:solidFill>
                  <a:srgbClr val="FE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62155791"/>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hf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7.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1488" y="172528"/>
            <a:ext cx="10610490" cy="3072719"/>
          </a:xfrm>
        </p:spPr>
        <p:txBody>
          <a:bodyPr>
            <a:normAutofit/>
          </a:bodyPr>
          <a:lstStyle/>
          <a:p>
            <a:pPr algn="ctr"/>
            <a:r>
              <a:rPr lang="en-US" sz="4000" dirty="0" smtClean="0">
                <a:solidFill>
                  <a:schemeClr val="tx1"/>
                </a:solidFill>
              </a:rPr>
              <a:t>Salient Features of </a:t>
            </a:r>
            <a:r>
              <a:rPr lang="en-US" dirty="0" smtClean="0"/>
              <a:t/>
            </a:r>
            <a:br>
              <a:rPr lang="en-US" dirty="0" smtClean="0"/>
            </a:br>
            <a:r>
              <a:rPr lang="en-US" dirty="0" smtClean="0"/>
              <a:t>Ease </a:t>
            </a:r>
            <a:r>
              <a:rPr lang="en-US" dirty="0"/>
              <a:t>of Paying </a:t>
            </a:r>
            <a:r>
              <a:rPr lang="en-US" dirty="0" smtClean="0"/>
              <a:t>Taxes (</a:t>
            </a:r>
            <a:r>
              <a:rPr lang="en-US" dirty="0"/>
              <a:t>EOPT</a:t>
            </a:r>
            <a:r>
              <a:rPr lang="en-US" dirty="0" smtClean="0"/>
              <a:t>) Act</a:t>
            </a:r>
            <a:br>
              <a:rPr lang="en-US" dirty="0" smtClean="0"/>
            </a:br>
            <a:r>
              <a:rPr lang="en-US" dirty="0" smtClean="0"/>
              <a:t>Republic Act No. 11976</a:t>
            </a:r>
            <a:endParaRPr lang="en-US" dirty="0"/>
          </a:p>
        </p:txBody>
      </p:sp>
      <p:sp>
        <p:nvSpPr>
          <p:cNvPr id="3" name="Subtitle 2"/>
          <p:cNvSpPr>
            <a:spLocks noGrp="1"/>
          </p:cNvSpPr>
          <p:nvPr>
            <p:ph type="subTitle" idx="1"/>
          </p:nvPr>
        </p:nvSpPr>
        <p:spPr>
          <a:xfrm>
            <a:off x="1362973" y="3460668"/>
            <a:ext cx="10020869" cy="3112660"/>
          </a:xfrm>
        </p:spPr>
        <p:txBody>
          <a:bodyPr>
            <a:noAutofit/>
          </a:bodyPr>
          <a:lstStyle/>
          <a:p>
            <a:pPr marL="457200" indent="-457200" algn="just">
              <a:buClrTx/>
              <a:buFont typeface="Wingdings" panose="05000000000000000000" pitchFamily="2" charset="2"/>
              <a:buChar char="Ø"/>
            </a:pPr>
            <a:r>
              <a:rPr lang="en-US" sz="2800" i="1" dirty="0" smtClean="0">
                <a:latin typeface="Candara" panose="020E0502030303020204" pitchFamily="34" charset="0"/>
              </a:rPr>
              <a:t>Approved on January </a:t>
            </a:r>
            <a:r>
              <a:rPr lang="en-US" sz="2800" i="1" dirty="0">
                <a:latin typeface="Candara" panose="020E0502030303020204" pitchFamily="34" charset="0"/>
              </a:rPr>
              <a:t>5, 2024 by President Ferdinand R. Marcos, Jr., together with his VETO message. </a:t>
            </a:r>
            <a:endParaRPr lang="en-US" sz="2800" i="1" dirty="0" smtClean="0">
              <a:latin typeface="Candara" panose="020E0502030303020204" pitchFamily="34" charset="0"/>
            </a:endParaRPr>
          </a:p>
          <a:p>
            <a:pPr marL="457200" indent="-457200" algn="just">
              <a:buClrTx/>
              <a:buFont typeface="Wingdings" panose="05000000000000000000" pitchFamily="2" charset="2"/>
              <a:buChar char="Ø"/>
            </a:pPr>
            <a:r>
              <a:rPr lang="en-US" sz="2800" i="1" dirty="0" smtClean="0">
                <a:latin typeface="Candara" panose="020E0502030303020204" pitchFamily="34" charset="0"/>
              </a:rPr>
              <a:t>Published </a:t>
            </a:r>
            <a:r>
              <a:rPr lang="en-US" sz="2800" i="1" dirty="0">
                <a:latin typeface="Candara" panose="020E0502030303020204" pitchFamily="34" charset="0"/>
              </a:rPr>
              <a:t>in the Official Gazette on January 7, </a:t>
            </a:r>
            <a:r>
              <a:rPr lang="en-US" sz="2800" i="1" dirty="0" smtClean="0">
                <a:latin typeface="Candara" panose="020E0502030303020204" pitchFamily="34" charset="0"/>
              </a:rPr>
              <a:t>2024</a:t>
            </a:r>
          </a:p>
          <a:p>
            <a:pPr marL="457200" indent="-457200" algn="just">
              <a:buClrTx/>
              <a:buFont typeface="Wingdings" panose="05000000000000000000" pitchFamily="2" charset="2"/>
              <a:buChar char="Ø"/>
            </a:pPr>
            <a:r>
              <a:rPr lang="en-US" sz="2800" i="1" dirty="0" smtClean="0">
                <a:latin typeface="Candara" panose="020E0502030303020204" pitchFamily="34" charset="0"/>
              </a:rPr>
              <a:t>Took </a:t>
            </a:r>
            <a:r>
              <a:rPr lang="en-US" sz="2800" i="1" dirty="0">
                <a:latin typeface="Candara" panose="020E0502030303020204" pitchFamily="34" charset="0"/>
              </a:rPr>
              <a:t>effect on January 22, </a:t>
            </a:r>
            <a:r>
              <a:rPr lang="en-US" sz="2800" i="1" dirty="0" smtClean="0">
                <a:latin typeface="Candara" panose="020E0502030303020204" pitchFamily="34" charset="0"/>
              </a:rPr>
              <a:t>2024 after </a:t>
            </a:r>
            <a:r>
              <a:rPr lang="en-US" sz="2800" i="1" dirty="0">
                <a:latin typeface="Candara" panose="020E0502030303020204" pitchFamily="34" charset="0"/>
              </a:rPr>
              <a:t>15 days from its publication in the Official Gazette. </a:t>
            </a:r>
            <a:endParaRPr lang="en-US" sz="2800" i="1" dirty="0" smtClean="0">
              <a:latin typeface="Candara" panose="020E0502030303020204" pitchFamily="34" charset="0"/>
            </a:endParaRPr>
          </a:p>
          <a:p>
            <a:pPr marL="457200" indent="-457200" algn="just">
              <a:buClrTx/>
              <a:buFont typeface="Wingdings" panose="05000000000000000000" pitchFamily="2" charset="2"/>
              <a:buChar char="Ø"/>
            </a:pPr>
            <a:r>
              <a:rPr lang="en-GB" sz="2800" i="1" dirty="0" smtClean="0">
                <a:latin typeface="Candara" panose="020E0502030303020204" pitchFamily="34" charset="0"/>
              </a:rPr>
              <a:t>Implemented by Revenue Regulations Nos. 2-2024 to 8-2024</a:t>
            </a:r>
          </a:p>
        </p:txBody>
      </p:sp>
      <p:sp>
        <p:nvSpPr>
          <p:cNvPr id="4" name="Slide Number Placeholder 3"/>
          <p:cNvSpPr>
            <a:spLocks noGrp="1"/>
          </p:cNvSpPr>
          <p:nvPr>
            <p:ph type="sldNum" sz="quarter" idx="12"/>
          </p:nvPr>
        </p:nvSpPr>
        <p:spPr/>
        <p:txBody>
          <a:bodyPr/>
          <a:lstStyle/>
          <a:p>
            <a:fld id="{8563C82B-BB9A-4B6D-9EC2-6AEA76B2E3B9}" type="slidenum">
              <a:rPr lang="en-US" smtClean="0"/>
              <a:pPr/>
              <a:t>1</a:t>
            </a:fld>
            <a:endParaRPr lang="en-US" dirty="0"/>
          </a:p>
        </p:txBody>
      </p:sp>
    </p:spTree>
    <p:extLst>
      <p:ext uri="{BB962C8B-B14F-4D97-AF65-F5344CB8AC3E}">
        <p14:creationId xmlns:p14="http://schemas.microsoft.com/office/powerpoint/2010/main" val="104074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left)">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left)">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left)">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3018" y="291253"/>
            <a:ext cx="6545333" cy="830617"/>
          </a:xfrm>
        </p:spPr>
        <p:txBody>
          <a:bodyPr vert="horz" lIns="91440" tIns="45720" rIns="91440" bIns="45720" rtlCol="0" anchor="t">
            <a:noAutofit/>
          </a:bodyPr>
          <a:lstStyle/>
          <a:p>
            <a:r>
              <a:rPr lang="en-GB" sz="4400" b="1" dirty="0"/>
              <a:t>Classification of Taxpayers</a:t>
            </a:r>
            <a:endParaRPr lang="en-US" sz="4400" b="1" dirty="0"/>
          </a:p>
        </p:txBody>
      </p:sp>
      <p:sp>
        <p:nvSpPr>
          <p:cNvPr id="3" name="Content Placeholder 2"/>
          <p:cNvSpPr>
            <a:spLocks noGrp="1"/>
          </p:cNvSpPr>
          <p:nvPr>
            <p:ph idx="1"/>
          </p:nvPr>
        </p:nvSpPr>
        <p:spPr>
          <a:xfrm>
            <a:off x="864524" y="1018606"/>
            <a:ext cx="11068769" cy="5662154"/>
          </a:xfrm>
        </p:spPr>
        <p:txBody>
          <a:bodyPr>
            <a:noAutofit/>
          </a:bodyPr>
          <a:lstStyle/>
          <a:p>
            <a:pPr marL="514350" indent="-514350" algn="just">
              <a:spcBef>
                <a:spcPts val="0"/>
              </a:spcBef>
              <a:buClr>
                <a:schemeClr val="tx1"/>
              </a:buClr>
              <a:buFont typeface="+mj-lt"/>
              <a:buAutoNum type="arabicPeriod"/>
            </a:pPr>
            <a:r>
              <a:rPr lang="en-GB" b="1" i="1" dirty="0">
                <a:solidFill>
                  <a:schemeClr val="accent1">
                    <a:lumMod val="50000"/>
                  </a:schemeClr>
                </a:solidFill>
              </a:rPr>
              <a:t>Micro </a:t>
            </a:r>
            <a:r>
              <a:rPr lang="en-GB" b="1" i="1" dirty="0" smtClean="0">
                <a:solidFill>
                  <a:schemeClr val="accent1">
                    <a:lumMod val="50000"/>
                  </a:schemeClr>
                </a:solidFill>
              </a:rPr>
              <a:t>Taxpayers </a:t>
            </a:r>
            <a:endParaRPr lang="en-GB" b="1" i="1" dirty="0">
              <a:solidFill>
                <a:schemeClr val="accent1">
                  <a:lumMod val="50000"/>
                </a:schemeClr>
              </a:solidFill>
            </a:endParaRPr>
          </a:p>
          <a:p>
            <a:pPr marL="801688" indent="-457200" algn="just">
              <a:spcBef>
                <a:spcPts val="0"/>
              </a:spcBef>
              <a:buClr>
                <a:schemeClr val="tx1"/>
              </a:buClr>
              <a:buFont typeface="Wingdings" panose="05000000000000000000" pitchFamily="2" charset="2"/>
              <a:buChar char="Ø"/>
            </a:pPr>
            <a:r>
              <a:rPr lang="en-GB" sz="3000" i="1" dirty="0" smtClean="0"/>
              <a:t>With gross </a:t>
            </a:r>
            <a:r>
              <a:rPr lang="en-GB" sz="3000" i="1" dirty="0"/>
              <a:t>sales for a taxable year </a:t>
            </a:r>
            <a:r>
              <a:rPr lang="en-GB" sz="3000" i="1" dirty="0" smtClean="0"/>
              <a:t>of </a:t>
            </a:r>
            <a:r>
              <a:rPr lang="en-GB" sz="3000" i="1" dirty="0"/>
              <a:t>less </a:t>
            </a:r>
            <a:r>
              <a:rPr lang="en-GB" sz="3000" i="1" dirty="0" smtClean="0"/>
              <a:t>than P3,000,000</a:t>
            </a:r>
            <a:r>
              <a:rPr lang="en-GB" sz="2800" i="1" dirty="0" smtClean="0"/>
              <a:t>. </a:t>
            </a:r>
            <a:endParaRPr lang="en-GB" sz="1600" i="1" dirty="0" smtClean="0"/>
          </a:p>
          <a:p>
            <a:pPr marL="801688" indent="-457200" algn="just">
              <a:spcBef>
                <a:spcPts val="0"/>
              </a:spcBef>
              <a:buClr>
                <a:schemeClr val="tx1"/>
              </a:buClr>
              <a:buFont typeface="Wingdings" panose="05000000000000000000" pitchFamily="2" charset="2"/>
              <a:buChar char="Ø"/>
            </a:pPr>
            <a:endParaRPr lang="en-GB" sz="1600" i="1" dirty="0"/>
          </a:p>
          <a:p>
            <a:pPr marL="514350" indent="-514350" algn="just">
              <a:spcBef>
                <a:spcPts val="0"/>
              </a:spcBef>
              <a:buClr>
                <a:schemeClr val="tx1"/>
              </a:buClr>
              <a:buFont typeface="+mj-lt"/>
              <a:buAutoNum type="arabicPeriod" startAt="2"/>
            </a:pPr>
            <a:r>
              <a:rPr lang="en-GB" b="1" i="1" dirty="0" smtClean="0">
                <a:solidFill>
                  <a:schemeClr val="accent1">
                    <a:lumMod val="50000"/>
                  </a:schemeClr>
                </a:solidFill>
              </a:rPr>
              <a:t>Small Taxpayers </a:t>
            </a:r>
            <a:endParaRPr lang="en-GB" i="1" dirty="0">
              <a:solidFill>
                <a:schemeClr val="accent1">
                  <a:lumMod val="50000"/>
                </a:schemeClr>
              </a:solidFill>
            </a:endParaRPr>
          </a:p>
          <a:p>
            <a:pPr marL="801688" lvl="1" indent="-457200" algn="just">
              <a:spcBef>
                <a:spcPts val="0"/>
              </a:spcBef>
              <a:buClr>
                <a:schemeClr val="tx1"/>
              </a:buClr>
              <a:buFont typeface="Wingdings" panose="05000000000000000000" pitchFamily="2" charset="2"/>
              <a:buChar char="Ø"/>
            </a:pPr>
            <a:r>
              <a:rPr lang="en-GB" sz="3000" i="1" dirty="0" smtClean="0"/>
              <a:t>With gross </a:t>
            </a:r>
            <a:r>
              <a:rPr lang="en-GB" sz="3000" i="1" dirty="0"/>
              <a:t>sales for a taxable year </a:t>
            </a:r>
            <a:r>
              <a:rPr lang="en-GB" sz="3000" i="1" dirty="0" smtClean="0"/>
              <a:t>of </a:t>
            </a:r>
            <a:r>
              <a:rPr lang="en-GB" sz="3000" i="1" dirty="0"/>
              <a:t>P3,000,000 to less than P20,000,000</a:t>
            </a:r>
            <a:r>
              <a:rPr lang="en-GB" i="1" dirty="0" smtClean="0"/>
              <a:t>. </a:t>
            </a:r>
            <a:endParaRPr lang="en-GB" sz="1600" i="1" dirty="0"/>
          </a:p>
          <a:p>
            <a:pPr marL="801688" lvl="1" indent="-457200" algn="just">
              <a:spcBef>
                <a:spcPts val="0"/>
              </a:spcBef>
              <a:buClr>
                <a:schemeClr val="tx1"/>
              </a:buClr>
              <a:buFont typeface="Wingdings" panose="05000000000000000000" pitchFamily="2" charset="2"/>
              <a:buChar char="Ø"/>
            </a:pPr>
            <a:endParaRPr lang="en-GB" sz="1600" i="1" dirty="0"/>
          </a:p>
          <a:p>
            <a:pPr marL="514350" indent="-514350" algn="just">
              <a:spcBef>
                <a:spcPts val="0"/>
              </a:spcBef>
              <a:buClr>
                <a:schemeClr val="tx1"/>
              </a:buClr>
              <a:buFont typeface="+mj-lt"/>
              <a:buAutoNum type="arabicPeriod" startAt="3"/>
            </a:pPr>
            <a:r>
              <a:rPr lang="en-US" b="1" i="1" dirty="0">
                <a:solidFill>
                  <a:schemeClr val="accent1">
                    <a:lumMod val="50000"/>
                  </a:schemeClr>
                </a:solidFill>
              </a:rPr>
              <a:t>Medium Taxpayers</a:t>
            </a:r>
          </a:p>
          <a:p>
            <a:pPr marL="801688" lvl="1" indent="-457200" algn="just">
              <a:spcBef>
                <a:spcPts val="0"/>
              </a:spcBef>
              <a:buClr>
                <a:schemeClr val="tx1"/>
              </a:buClr>
              <a:buFont typeface="Wingdings" panose="05000000000000000000" pitchFamily="2" charset="2"/>
              <a:buChar char="Ø"/>
            </a:pPr>
            <a:r>
              <a:rPr lang="en-US" sz="3000" i="1" dirty="0" smtClean="0"/>
              <a:t>With gross sales </a:t>
            </a:r>
            <a:r>
              <a:rPr lang="en-GB" sz="3000" i="1" dirty="0"/>
              <a:t>for a taxable year </a:t>
            </a:r>
            <a:r>
              <a:rPr lang="en-GB" sz="3000" i="1" dirty="0" smtClean="0"/>
              <a:t>of </a:t>
            </a:r>
            <a:r>
              <a:rPr lang="en-US" sz="3000" i="1" dirty="0"/>
              <a:t>P 20,000,000 to less than </a:t>
            </a:r>
            <a:r>
              <a:rPr lang="en-US" sz="3000" i="1" dirty="0" smtClean="0"/>
              <a:t>P1,000,000,000</a:t>
            </a:r>
            <a:endParaRPr lang="en-US" sz="3000" i="1" dirty="0"/>
          </a:p>
          <a:p>
            <a:pPr marL="801688" lvl="1" indent="-457200" algn="just">
              <a:spcBef>
                <a:spcPts val="0"/>
              </a:spcBef>
              <a:buClr>
                <a:schemeClr val="tx1"/>
              </a:buClr>
              <a:buFont typeface="Wingdings" panose="05000000000000000000" pitchFamily="2" charset="2"/>
              <a:buChar char="Ø"/>
            </a:pPr>
            <a:endParaRPr lang="en-US" sz="1600" i="1" dirty="0"/>
          </a:p>
          <a:p>
            <a:pPr marL="514350" lvl="1" indent="-514350" algn="just">
              <a:spcBef>
                <a:spcPts val="0"/>
              </a:spcBef>
              <a:buClr>
                <a:schemeClr val="tx1"/>
              </a:buClr>
              <a:buFont typeface="+mj-lt"/>
              <a:buAutoNum type="arabicPeriod" startAt="4"/>
            </a:pPr>
            <a:r>
              <a:rPr lang="en-US" sz="3200" b="1" i="1" dirty="0">
                <a:solidFill>
                  <a:schemeClr val="accent1">
                    <a:lumMod val="50000"/>
                  </a:schemeClr>
                </a:solidFill>
              </a:rPr>
              <a:t>Large Taxpayers</a:t>
            </a:r>
          </a:p>
          <a:p>
            <a:pPr marL="801688" lvl="1" indent="-457200" algn="just">
              <a:spcBef>
                <a:spcPts val="0"/>
              </a:spcBef>
              <a:buClr>
                <a:schemeClr val="tx1"/>
              </a:buClr>
              <a:buFont typeface="Wingdings" panose="05000000000000000000" pitchFamily="2" charset="2"/>
              <a:buChar char="Ø"/>
            </a:pPr>
            <a:r>
              <a:rPr lang="en-US" sz="3000" b="1" i="1" dirty="0" smtClean="0">
                <a:solidFill>
                  <a:srgbClr val="FFFF00"/>
                </a:solidFill>
              </a:rPr>
              <a:t> </a:t>
            </a:r>
            <a:r>
              <a:rPr lang="en-US" sz="3000" i="1" dirty="0" smtClean="0"/>
              <a:t>With Gross </a:t>
            </a:r>
            <a:r>
              <a:rPr lang="en-US" sz="3000" i="1" dirty="0"/>
              <a:t>Sales </a:t>
            </a:r>
            <a:r>
              <a:rPr lang="en-GB" sz="3000" i="1" dirty="0" smtClean="0"/>
              <a:t>for </a:t>
            </a:r>
            <a:r>
              <a:rPr lang="en-GB" sz="3000" i="1" dirty="0"/>
              <a:t>a taxable </a:t>
            </a:r>
            <a:r>
              <a:rPr lang="en-GB" sz="3000" i="1" dirty="0" smtClean="0"/>
              <a:t>year </a:t>
            </a:r>
            <a:r>
              <a:rPr lang="en-US" sz="3000" i="1" dirty="0" smtClean="0"/>
              <a:t>of</a:t>
            </a:r>
            <a:r>
              <a:rPr lang="en-GB" sz="3000" i="1" dirty="0" smtClean="0"/>
              <a:t> </a:t>
            </a:r>
            <a:r>
              <a:rPr lang="en-US" sz="3000" i="1" dirty="0" smtClean="0"/>
              <a:t>P1,000,000,000 </a:t>
            </a:r>
            <a:r>
              <a:rPr lang="en-US" sz="3000" i="1" dirty="0"/>
              <a:t>and above </a:t>
            </a:r>
          </a:p>
        </p:txBody>
      </p:sp>
      <p:sp>
        <p:nvSpPr>
          <p:cNvPr id="4" name="Slide Number Placeholder 3"/>
          <p:cNvSpPr>
            <a:spLocks noGrp="1"/>
          </p:cNvSpPr>
          <p:nvPr>
            <p:ph type="sldNum" sz="quarter" idx="12"/>
          </p:nvPr>
        </p:nvSpPr>
        <p:spPr/>
        <p:txBody>
          <a:bodyPr/>
          <a:lstStyle/>
          <a:p>
            <a:fld id="{84C0F6EA-9046-4E24-AD8E-1CE160076AE9}" type="slidenum">
              <a:rPr lang="en-US" smtClean="0"/>
              <a:pPr/>
              <a:t>10</a:t>
            </a:fld>
            <a:endParaRPr lang="en-US" dirty="0"/>
          </a:p>
        </p:txBody>
      </p:sp>
    </p:spTree>
    <p:extLst>
      <p:ext uri="{BB962C8B-B14F-4D97-AF65-F5344CB8AC3E}">
        <p14:creationId xmlns:p14="http://schemas.microsoft.com/office/powerpoint/2010/main" val="17366975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5753" y="489471"/>
            <a:ext cx="7198597" cy="714456"/>
          </a:xfrm>
          <a:ln w="19050">
            <a:noFill/>
          </a:ln>
        </p:spPr>
        <p:txBody>
          <a:bodyPr>
            <a:normAutofit/>
          </a:bodyPr>
          <a:lstStyle/>
          <a:p>
            <a:r>
              <a:rPr lang="en-GB" b="1" dirty="0" smtClean="0">
                <a:solidFill>
                  <a:srgbClr val="0000FF"/>
                </a:solidFill>
              </a:rPr>
              <a:t>Gross Sales shall :</a:t>
            </a:r>
            <a:endParaRPr lang="en-US" b="1" dirty="0">
              <a:solidFill>
                <a:srgbClr val="0000FF"/>
              </a:solidFill>
            </a:endParaRPr>
          </a:p>
        </p:txBody>
      </p:sp>
      <p:sp>
        <p:nvSpPr>
          <p:cNvPr id="3" name="Content Placeholder 2"/>
          <p:cNvSpPr>
            <a:spLocks noGrp="1"/>
          </p:cNvSpPr>
          <p:nvPr>
            <p:ph idx="1"/>
          </p:nvPr>
        </p:nvSpPr>
        <p:spPr>
          <a:xfrm>
            <a:off x="457200" y="1216326"/>
            <a:ext cx="11047412" cy="5464434"/>
          </a:xfrm>
          <a:ln>
            <a:noFill/>
          </a:ln>
        </p:spPr>
        <p:txBody>
          <a:bodyPr>
            <a:noAutofit/>
          </a:bodyPr>
          <a:lstStyle/>
          <a:p>
            <a:pPr marL="514350" indent="-514350">
              <a:buClrTx/>
              <a:buFont typeface="+mj-lt"/>
              <a:buAutoNum type="arabicPeriod"/>
            </a:pPr>
            <a:r>
              <a:rPr lang="en-US" dirty="0" smtClean="0"/>
              <a:t>Refer to </a:t>
            </a:r>
            <a:r>
              <a:rPr lang="en-US" b="1" i="1" dirty="0" smtClean="0">
                <a:solidFill>
                  <a:schemeClr val="accent1">
                    <a:lumMod val="50000"/>
                  </a:schemeClr>
                </a:solidFill>
              </a:rPr>
              <a:t>total </a:t>
            </a:r>
            <a:r>
              <a:rPr lang="en-US" b="1" i="1" dirty="0">
                <a:solidFill>
                  <a:schemeClr val="accent1">
                    <a:lumMod val="50000"/>
                  </a:schemeClr>
                </a:solidFill>
              </a:rPr>
              <a:t>sales revenue, net of VAT</a:t>
            </a:r>
            <a:r>
              <a:rPr lang="en-US" dirty="0">
                <a:solidFill>
                  <a:schemeClr val="accent1">
                    <a:lumMod val="50000"/>
                  </a:schemeClr>
                </a:solidFill>
              </a:rPr>
              <a:t>, </a:t>
            </a:r>
            <a:r>
              <a:rPr lang="en-US" dirty="0"/>
              <a:t>if applicable, during the taxable year, </a:t>
            </a:r>
            <a:r>
              <a:rPr lang="en-US" b="1" i="1" dirty="0">
                <a:solidFill>
                  <a:schemeClr val="accent1">
                    <a:lumMod val="50000"/>
                  </a:schemeClr>
                </a:solidFill>
              </a:rPr>
              <a:t>without any other deductions</a:t>
            </a:r>
            <a:r>
              <a:rPr lang="en-US" dirty="0" smtClean="0">
                <a:solidFill>
                  <a:schemeClr val="accent1">
                    <a:lumMod val="50000"/>
                  </a:schemeClr>
                </a:solidFill>
              </a:rPr>
              <a:t>.</a:t>
            </a:r>
          </a:p>
          <a:p>
            <a:pPr marL="514350" indent="-514350">
              <a:buClrTx/>
              <a:buFont typeface="+mj-lt"/>
              <a:buAutoNum type="arabicPeriod"/>
            </a:pPr>
            <a:r>
              <a:rPr lang="en-US" dirty="0" smtClean="0"/>
              <a:t>Cover only </a:t>
            </a:r>
            <a:r>
              <a:rPr lang="en-US" b="1" i="1" dirty="0" smtClean="0">
                <a:solidFill>
                  <a:schemeClr val="accent1">
                    <a:lumMod val="50000"/>
                  </a:schemeClr>
                </a:solidFill>
              </a:rPr>
              <a:t>business income</a:t>
            </a:r>
            <a:r>
              <a:rPr lang="en-US" dirty="0" smtClean="0"/>
              <a:t>, including income from </a:t>
            </a:r>
            <a:r>
              <a:rPr lang="en-US" b="1" i="1" dirty="0" smtClean="0">
                <a:solidFill>
                  <a:schemeClr val="accent1">
                    <a:lumMod val="50000"/>
                  </a:schemeClr>
                </a:solidFill>
              </a:rPr>
              <a:t>trade</a:t>
            </a:r>
            <a:r>
              <a:rPr lang="en-US" dirty="0" smtClean="0"/>
              <a:t> or </a:t>
            </a:r>
            <a:r>
              <a:rPr lang="en-US" b="1" i="1" dirty="0" smtClean="0">
                <a:solidFill>
                  <a:schemeClr val="accent1">
                    <a:lumMod val="50000"/>
                  </a:schemeClr>
                </a:solidFill>
              </a:rPr>
              <a:t>business</a:t>
            </a:r>
            <a:r>
              <a:rPr lang="en-US" dirty="0" smtClean="0"/>
              <a:t> and exercise of </a:t>
            </a:r>
            <a:r>
              <a:rPr lang="en-US" b="1" i="1" dirty="0" smtClean="0">
                <a:solidFill>
                  <a:schemeClr val="accent1">
                    <a:lumMod val="50000"/>
                  </a:schemeClr>
                </a:solidFill>
              </a:rPr>
              <a:t>profession</a:t>
            </a:r>
            <a:r>
              <a:rPr lang="en-US" dirty="0" smtClean="0"/>
              <a:t>, but </a:t>
            </a:r>
            <a:r>
              <a:rPr lang="en-US" b="1" dirty="0" smtClean="0"/>
              <a:t>excluding</a:t>
            </a:r>
            <a:r>
              <a:rPr lang="en-US" dirty="0" smtClean="0"/>
              <a:t>:</a:t>
            </a:r>
          </a:p>
          <a:p>
            <a:pPr marL="1314450" lvl="1" indent="-514350">
              <a:buFont typeface="Wingdings" panose="05000000000000000000" pitchFamily="2" charset="2"/>
              <a:buChar char="Ø"/>
            </a:pPr>
            <a:r>
              <a:rPr lang="en-US" sz="3200" b="1" dirty="0"/>
              <a:t>compensation income </a:t>
            </a:r>
            <a:endParaRPr lang="en-US" sz="3200" b="1" dirty="0" smtClean="0"/>
          </a:p>
          <a:p>
            <a:pPr marL="1314450" lvl="1" indent="-514350">
              <a:buFont typeface="Wingdings" panose="05000000000000000000" pitchFamily="2" charset="2"/>
              <a:buChar char="Ø"/>
            </a:pPr>
            <a:r>
              <a:rPr lang="en-US" sz="3200" b="1" dirty="0" smtClean="0"/>
              <a:t>Passive </a:t>
            </a:r>
            <a:r>
              <a:rPr lang="en-US" sz="3200" b="1" dirty="0"/>
              <a:t>income </a:t>
            </a:r>
            <a:r>
              <a:rPr lang="en-US" dirty="0" smtClean="0"/>
              <a:t>earned by resident citizens/resident aliens, </a:t>
            </a:r>
            <a:r>
              <a:rPr lang="en-US" dirty="0"/>
              <a:t>non-resident </a:t>
            </a:r>
            <a:r>
              <a:rPr lang="en-US" dirty="0" smtClean="0"/>
              <a:t>aliens, </a:t>
            </a:r>
            <a:r>
              <a:rPr lang="en-US" dirty="0"/>
              <a:t>domestic </a:t>
            </a:r>
            <a:r>
              <a:rPr lang="en-US" dirty="0" smtClean="0"/>
              <a:t>corporations and foreign corporations under </a:t>
            </a:r>
            <a:r>
              <a:rPr lang="en-US" dirty="0"/>
              <a:t>Sections </a:t>
            </a:r>
            <a:r>
              <a:rPr lang="en-US" dirty="0" smtClean="0"/>
              <a:t>24, 25, 27 and 28, of the NIRC</a:t>
            </a:r>
          </a:p>
          <a:p>
            <a:pPr marL="1314450" lvl="1" indent="-514350">
              <a:buFont typeface="Wingdings" panose="05000000000000000000" pitchFamily="2" charset="2"/>
              <a:buChar char="Ø"/>
            </a:pPr>
            <a:r>
              <a:rPr lang="en-US" sz="3200" b="1" dirty="0"/>
              <a:t>Exclusions from Gross Income </a:t>
            </a:r>
            <a:r>
              <a:rPr lang="en-US" dirty="0" smtClean="0"/>
              <a:t>under </a:t>
            </a:r>
            <a:r>
              <a:rPr lang="en-US" dirty="0"/>
              <a:t>Section 32 (B</a:t>
            </a:r>
            <a:r>
              <a:rPr lang="en-US" dirty="0" smtClean="0"/>
              <a:t>), NIRC</a:t>
            </a:r>
            <a:endParaRPr lang="en-US" dirty="0"/>
          </a:p>
          <a:p>
            <a:pPr marL="514350" indent="-514350">
              <a:buClrTx/>
              <a:buFont typeface="+mj-lt"/>
              <a:buAutoNum type="arabicPeriod"/>
            </a:pPr>
            <a:endParaRPr lang="en-US" dirty="0">
              <a:solidFill>
                <a:srgbClr val="FFFF00"/>
              </a:solidFill>
            </a:endParaRPr>
          </a:p>
          <a:p>
            <a:endParaRPr lang="en-US" sz="3000" dirty="0">
              <a:solidFill>
                <a:schemeClr val="tx1"/>
              </a:solidFill>
            </a:endParaRPr>
          </a:p>
          <a:p>
            <a:endParaRPr lang="en-US" sz="3000" dirty="0">
              <a:solidFill>
                <a:schemeClr val="tx1"/>
              </a:solidFill>
            </a:endParaRPr>
          </a:p>
        </p:txBody>
      </p:sp>
      <p:sp>
        <p:nvSpPr>
          <p:cNvPr id="4" name="Slide Number Placeholder 3"/>
          <p:cNvSpPr>
            <a:spLocks noGrp="1"/>
          </p:cNvSpPr>
          <p:nvPr>
            <p:ph type="sldNum" sz="quarter" idx="12"/>
          </p:nvPr>
        </p:nvSpPr>
        <p:spPr/>
        <p:txBody>
          <a:bodyPr/>
          <a:lstStyle/>
          <a:p>
            <a:fld id="{84C0F6EA-9046-4E24-AD8E-1CE160076AE9}" type="slidenum">
              <a:rPr lang="en-US" smtClean="0"/>
              <a:pPr/>
              <a:t>11</a:t>
            </a:fld>
            <a:endParaRPr lang="en-US" dirty="0"/>
          </a:p>
        </p:txBody>
      </p:sp>
    </p:spTree>
    <p:extLst>
      <p:ext uri="{BB962C8B-B14F-4D97-AF65-F5344CB8AC3E}">
        <p14:creationId xmlns:p14="http://schemas.microsoft.com/office/powerpoint/2010/main" val="2092375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5425" y="410573"/>
            <a:ext cx="9877425" cy="830617"/>
          </a:xfrm>
        </p:spPr>
        <p:txBody>
          <a:bodyPr vert="horz" lIns="91440" tIns="45720" rIns="91440" bIns="45720" rtlCol="0" anchor="t">
            <a:noAutofit/>
          </a:bodyPr>
          <a:lstStyle/>
          <a:p>
            <a:r>
              <a:rPr lang="en-GB" sz="4400" b="1" dirty="0"/>
              <a:t>Classification of New and Old taxpayers</a:t>
            </a:r>
            <a:endParaRPr lang="en-US" sz="4400" b="1" dirty="0"/>
          </a:p>
        </p:txBody>
      </p:sp>
      <p:sp>
        <p:nvSpPr>
          <p:cNvPr id="3" name="Content Placeholder 2"/>
          <p:cNvSpPr>
            <a:spLocks noGrp="1"/>
          </p:cNvSpPr>
          <p:nvPr>
            <p:ph idx="1"/>
          </p:nvPr>
        </p:nvSpPr>
        <p:spPr>
          <a:xfrm>
            <a:off x="523875" y="1317390"/>
            <a:ext cx="10980737" cy="5363370"/>
          </a:xfrm>
        </p:spPr>
        <p:txBody>
          <a:bodyPr>
            <a:noAutofit/>
          </a:bodyPr>
          <a:lstStyle/>
          <a:p>
            <a:pPr marL="514350" indent="-514350" algn="just">
              <a:buClr>
                <a:schemeClr val="tx1"/>
              </a:buClr>
              <a:buFont typeface="+mj-lt"/>
              <a:buAutoNum type="arabicPeriod"/>
            </a:pPr>
            <a:r>
              <a:rPr lang="en-GB" b="1" dirty="0" smtClean="0">
                <a:solidFill>
                  <a:schemeClr val="accent1">
                    <a:lumMod val="50000"/>
                  </a:schemeClr>
                </a:solidFill>
              </a:rPr>
              <a:t>New registrants </a:t>
            </a:r>
            <a:r>
              <a:rPr lang="en-GB" dirty="0" smtClean="0"/>
              <a:t>for business or </a:t>
            </a:r>
            <a:r>
              <a:rPr lang="en-GB" dirty="0"/>
              <a:t>practice of profession upon the effectivity of these </a:t>
            </a:r>
            <a:r>
              <a:rPr lang="en-GB" dirty="0" smtClean="0"/>
              <a:t>Regulations:</a:t>
            </a:r>
          </a:p>
          <a:p>
            <a:pPr marL="914400" indent="-457200" algn="just">
              <a:spcBef>
                <a:spcPts val="0"/>
              </a:spcBef>
              <a:buClrTx/>
              <a:buFont typeface="Wingdings" panose="05000000000000000000" pitchFamily="2" charset="2"/>
              <a:buChar char="Ø"/>
            </a:pPr>
            <a:r>
              <a:rPr lang="en-GB" sz="2800" dirty="0"/>
              <a:t>S</a:t>
            </a:r>
            <a:r>
              <a:rPr lang="en-GB" sz="2800" dirty="0" smtClean="0"/>
              <a:t>hall </a:t>
            </a:r>
            <a:r>
              <a:rPr lang="en-GB" sz="2800" dirty="0"/>
              <a:t>initially be classified based on </a:t>
            </a:r>
            <a:r>
              <a:rPr lang="en-GB" sz="2800" dirty="0" smtClean="0"/>
              <a:t>their </a:t>
            </a:r>
            <a:r>
              <a:rPr lang="en-GB" sz="2800" dirty="0"/>
              <a:t>declaration in the Registration Forms </a:t>
            </a:r>
            <a:r>
              <a:rPr lang="en-GB" sz="2800" dirty="0" smtClean="0"/>
              <a:t>(1901/1903) starting </a:t>
            </a:r>
            <a:r>
              <a:rPr lang="en-GB" sz="2800" dirty="0"/>
              <a:t>from the year they </a:t>
            </a:r>
            <a:r>
              <a:rPr lang="en-GB" sz="2800" dirty="0" smtClean="0"/>
              <a:t>registered</a:t>
            </a:r>
          </a:p>
          <a:p>
            <a:pPr marL="914400" indent="-457200" algn="just">
              <a:spcBef>
                <a:spcPts val="0"/>
              </a:spcBef>
              <a:buClrTx/>
              <a:buFont typeface="Wingdings" panose="05000000000000000000" pitchFamily="2" charset="2"/>
              <a:buChar char="Ø"/>
            </a:pPr>
            <a:r>
              <a:rPr lang="en-GB" sz="2800" dirty="0" smtClean="0"/>
              <a:t>Shall </a:t>
            </a:r>
            <a:r>
              <a:rPr lang="en-GB" sz="2800" dirty="0"/>
              <a:t>remain as </a:t>
            </a:r>
            <a:r>
              <a:rPr lang="en-GB" sz="2800" dirty="0" smtClean="0"/>
              <a:t>such, </a:t>
            </a:r>
            <a:r>
              <a:rPr lang="en-GB" sz="2800" dirty="0"/>
              <a:t>unless </a:t>
            </a:r>
            <a:r>
              <a:rPr lang="en-GB" sz="2800" dirty="0" smtClean="0"/>
              <a:t>reclassified in </a:t>
            </a:r>
            <a:r>
              <a:rPr lang="en-GB" sz="2800" dirty="0"/>
              <a:t>accordance with </a:t>
            </a:r>
            <a:r>
              <a:rPr lang="en-GB" sz="2800" dirty="0" smtClean="0"/>
              <a:t>the specified </a:t>
            </a:r>
            <a:r>
              <a:rPr lang="en-GB" sz="2800" dirty="0"/>
              <a:t>threshold values </a:t>
            </a:r>
            <a:endParaRPr lang="en-GB" sz="2800" dirty="0" smtClean="0"/>
          </a:p>
          <a:p>
            <a:pPr marL="514350" indent="-514350" algn="just">
              <a:buClr>
                <a:schemeClr val="tx1"/>
              </a:buClr>
              <a:buFont typeface="+mj-lt"/>
              <a:buAutoNum type="arabicPeriod" startAt="2"/>
            </a:pPr>
            <a:r>
              <a:rPr lang="en-US" b="1" i="1" dirty="0" smtClean="0">
                <a:solidFill>
                  <a:schemeClr val="accent1">
                    <a:lumMod val="50000"/>
                  </a:schemeClr>
                </a:solidFill>
              </a:rPr>
              <a:t>Registered </a:t>
            </a:r>
            <a:r>
              <a:rPr lang="en-US" b="1" i="1" dirty="0">
                <a:solidFill>
                  <a:schemeClr val="accent1">
                    <a:lumMod val="50000"/>
                  </a:schemeClr>
                </a:solidFill>
              </a:rPr>
              <a:t>in 2023 or in 2024 </a:t>
            </a:r>
            <a:r>
              <a:rPr lang="en-US" b="1" i="1" dirty="0" smtClean="0">
                <a:solidFill>
                  <a:schemeClr val="accent1">
                    <a:lumMod val="50000"/>
                  </a:schemeClr>
                </a:solidFill>
              </a:rPr>
              <a:t>but before April 27, 2024</a:t>
            </a:r>
            <a:endParaRPr lang="en-US" dirty="0">
              <a:solidFill>
                <a:schemeClr val="accent1">
                  <a:lumMod val="50000"/>
                </a:schemeClr>
              </a:solidFill>
            </a:endParaRPr>
          </a:p>
          <a:p>
            <a:pPr marL="914400" indent="-457200" algn="just">
              <a:spcBef>
                <a:spcPts val="0"/>
              </a:spcBef>
              <a:buClrTx/>
              <a:buFont typeface="Wingdings" panose="05000000000000000000" pitchFamily="2" charset="2"/>
              <a:buChar char="Ø"/>
            </a:pPr>
            <a:r>
              <a:rPr lang="en-US" dirty="0" smtClean="0"/>
              <a:t> </a:t>
            </a:r>
            <a:r>
              <a:rPr lang="en-US" sz="2800" dirty="0"/>
              <a:t>Shall initially be classified as </a:t>
            </a:r>
            <a:r>
              <a:rPr lang="en-US" sz="2800" b="1" dirty="0"/>
              <a:t>MICRO TAXPAYERS</a:t>
            </a:r>
          </a:p>
          <a:p>
            <a:pPr marL="914400" lvl="1" indent="-457200" algn="just">
              <a:spcBef>
                <a:spcPts val="0"/>
              </a:spcBef>
              <a:buFont typeface="Wingdings" panose="05000000000000000000" pitchFamily="2" charset="2"/>
              <a:buChar char="Ø"/>
            </a:pPr>
            <a:r>
              <a:rPr lang="en-US" dirty="0"/>
              <a:t> except VAT-registered taxpayers, who shall be classified as </a:t>
            </a:r>
            <a:r>
              <a:rPr lang="en-US" b="1" dirty="0"/>
              <a:t>SMALL TAXPAYERS</a:t>
            </a:r>
          </a:p>
        </p:txBody>
      </p:sp>
      <p:sp>
        <p:nvSpPr>
          <p:cNvPr id="4" name="Slide Number Placeholder 3"/>
          <p:cNvSpPr>
            <a:spLocks noGrp="1"/>
          </p:cNvSpPr>
          <p:nvPr>
            <p:ph type="sldNum" sz="quarter" idx="12"/>
          </p:nvPr>
        </p:nvSpPr>
        <p:spPr/>
        <p:txBody>
          <a:bodyPr/>
          <a:lstStyle/>
          <a:p>
            <a:fld id="{84C0F6EA-9046-4E24-AD8E-1CE160076AE9}" type="slidenum">
              <a:rPr lang="en-US" smtClean="0"/>
              <a:pPr/>
              <a:t>12</a:t>
            </a:fld>
            <a:endParaRPr lang="en-US" dirty="0"/>
          </a:p>
        </p:txBody>
      </p:sp>
    </p:spTree>
    <p:extLst>
      <p:ext uri="{BB962C8B-B14F-4D97-AF65-F5344CB8AC3E}">
        <p14:creationId xmlns:p14="http://schemas.microsoft.com/office/powerpoint/2010/main" val="34870238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6316" y="610598"/>
            <a:ext cx="10698483" cy="830617"/>
          </a:xfrm>
        </p:spPr>
        <p:txBody>
          <a:bodyPr>
            <a:noAutofit/>
          </a:bodyPr>
          <a:lstStyle/>
          <a:p>
            <a:r>
              <a:rPr lang="en-GB" b="1" dirty="0" smtClean="0"/>
              <a:t>Classification of New and Old taxpayers – cont’d</a:t>
            </a:r>
            <a:endParaRPr lang="en-US" b="1" dirty="0"/>
          </a:p>
        </p:txBody>
      </p:sp>
      <p:sp>
        <p:nvSpPr>
          <p:cNvPr id="3" name="Content Placeholder 2"/>
          <p:cNvSpPr>
            <a:spLocks noGrp="1"/>
          </p:cNvSpPr>
          <p:nvPr>
            <p:ph idx="1"/>
          </p:nvPr>
        </p:nvSpPr>
        <p:spPr>
          <a:xfrm>
            <a:off x="954182" y="1695449"/>
            <a:ext cx="10863444" cy="4695825"/>
          </a:xfrm>
        </p:spPr>
        <p:txBody>
          <a:bodyPr>
            <a:noAutofit/>
          </a:bodyPr>
          <a:lstStyle/>
          <a:p>
            <a:pPr marL="514350" indent="-514350">
              <a:buClr>
                <a:schemeClr val="tx1"/>
              </a:buClr>
              <a:buFont typeface="+mj-lt"/>
              <a:buAutoNum type="arabicPeriod" startAt="3"/>
            </a:pPr>
            <a:r>
              <a:rPr lang="en-US" b="1" dirty="0">
                <a:solidFill>
                  <a:schemeClr val="accent1">
                    <a:lumMod val="50000"/>
                  </a:schemeClr>
                </a:solidFill>
              </a:rPr>
              <a:t>R</a:t>
            </a:r>
            <a:r>
              <a:rPr lang="en-US" b="1" dirty="0" smtClean="0">
                <a:solidFill>
                  <a:schemeClr val="accent1">
                    <a:lumMod val="50000"/>
                  </a:schemeClr>
                </a:solidFill>
              </a:rPr>
              <a:t>egistered </a:t>
            </a:r>
            <a:r>
              <a:rPr lang="en-US" b="1" dirty="0">
                <a:solidFill>
                  <a:schemeClr val="accent1">
                    <a:lumMod val="50000"/>
                  </a:schemeClr>
                </a:solidFill>
              </a:rPr>
              <a:t>in 2022 and prior </a:t>
            </a:r>
            <a:r>
              <a:rPr lang="en-US" b="1" dirty="0" smtClean="0">
                <a:solidFill>
                  <a:schemeClr val="accent1">
                    <a:lumMod val="50000"/>
                  </a:schemeClr>
                </a:solidFill>
              </a:rPr>
              <a:t>years</a:t>
            </a:r>
          </a:p>
          <a:p>
            <a:pPr marL="914400" indent="-457200">
              <a:buClrTx/>
              <a:buFont typeface="Wingdings" panose="05000000000000000000" pitchFamily="2" charset="2"/>
              <a:buChar char="Ø"/>
            </a:pPr>
            <a:r>
              <a:rPr lang="en-US" dirty="0" smtClean="0"/>
              <a:t>Shall </a:t>
            </a:r>
            <a:r>
              <a:rPr lang="en-US" dirty="0"/>
              <a:t>be classified on the basis of their gross sales for taxable year </a:t>
            </a:r>
            <a:r>
              <a:rPr lang="en-US" dirty="0" smtClean="0"/>
              <a:t>2022 per income tax returns filed for 2022.</a:t>
            </a:r>
          </a:p>
          <a:p>
            <a:pPr marL="457200">
              <a:buClrTx/>
            </a:pPr>
            <a:r>
              <a:rPr lang="en-US" sz="1400" dirty="0" smtClean="0"/>
              <a:t>	</a:t>
            </a:r>
            <a:r>
              <a:rPr lang="en-US" sz="1600" dirty="0" smtClean="0"/>
              <a:t>RMO 37 -2024</a:t>
            </a:r>
          </a:p>
          <a:p>
            <a:pPr marL="514350" indent="-514350" algn="just">
              <a:spcBef>
                <a:spcPts val="600"/>
              </a:spcBef>
              <a:buClr>
                <a:schemeClr val="tx1"/>
              </a:buClr>
              <a:buFont typeface="+mj-lt"/>
              <a:buAutoNum type="arabicPeriod" startAt="4"/>
            </a:pPr>
            <a:r>
              <a:rPr lang="en-US" b="1" dirty="0" smtClean="0">
                <a:solidFill>
                  <a:schemeClr val="accent1">
                    <a:lumMod val="50000"/>
                  </a:schemeClr>
                </a:solidFill>
              </a:rPr>
              <a:t>Registered in 2022 and prior years </a:t>
            </a:r>
            <a:r>
              <a:rPr lang="en-US" dirty="0" smtClean="0"/>
              <a:t>but who have not filed their ITRs for 2022 </a:t>
            </a:r>
            <a:r>
              <a:rPr lang="en-US" sz="1600" dirty="0" smtClean="0"/>
              <a:t>RMO </a:t>
            </a:r>
            <a:r>
              <a:rPr lang="en-US" sz="1600" dirty="0"/>
              <a:t>37 -2024</a:t>
            </a:r>
            <a:endParaRPr lang="en-US" sz="1600" dirty="0" smtClean="0"/>
          </a:p>
          <a:p>
            <a:pPr marL="914400" indent="-457200" algn="just">
              <a:spcBef>
                <a:spcPts val="600"/>
              </a:spcBef>
              <a:buClrTx/>
              <a:buFont typeface="Wingdings" panose="05000000000000000000" pitchFamily="2" charset="2"/>
              <a:buChar char="Ø"/>
            </a:pPr>
            <a:r>
              <a:rPr lang="en-US" dirty="0" smtClean="0"/>
              <a:t>Shall </a:t>
            </a:r>
            <a:r>
              <a:rPr lang="en-US" dirty="0"/>
              <a:t>initially be classified as </a:t>
            </a:r>
            <a:r>
              <a:rPr lang="en-US" b="1" dirty="0"/>
              <a:t>MICRO TAXPAYERS</a:t>
            </a:r>
          </a:p>
          <a:p>
            <a:pPr marL="914400" lvl="1" indent="-457200" algn="just">
              <a:spcBef>
                <a:spcPts val="600"/>
              </a:spcBef>
              <a:buFont typeface="Wingdings" panose="05000000000000000000" pitchFamily="2" charset="2"/>
              <a:buChar char="Ø"/>
            </a:pPr>
            <a:r>
              <a:rPr lang="en-US" sz="3200" dirty="0"/>
              <a:t> except VAT-registered taxpayers, who shall be classified as </a:t>
            </a:r>
            <a:r>
              <a:rPr lang="en-US" sz="3200" b="1" dirty="0"/>
              <a:t>SMALL TAXPAYERS</a:t>
            </a:r>
          </a:p>
        </p:txBody>
      </p:sp>
      <p:sp>
        <p:nvSpPr>
          <p:cNvPr id="4" name="Slide Number Placeholder 3"/>
          <p:cNvSpPr>
            <a:spLocks noGrp="1"/>
          </p:cNvSpPr>
          <p:nvPr>
            <p:ph type="sldNum" sz="quarter" idx="12"/>
          </p:nvPr>
        </p:nvSpPr>
        <p:spPr/>
        <p:txBody>
          <a:bodyPr/>
          <a:lstStyle/>
          <a:p>
            <a:fld id="{84C0F6EA-9046-4E24-AD8E-1CE160076AE9}" type="slidenum">
              <a:rPr lang="en-US" smtClean="0"/>
              <a:pPr/>
              <a:t>13</a:t>
            </a:fld>
            <a:endParaRPr lang="en-US" dirty="0"/>
          </a:p>
        </p:txBody>
      </p:sp>
    </p:spTree>
    <p:extLst>
      <p:ext uri="{BB962C8B-B14F-4D97-AF65-F5344CB8AC3E}">
        <p14:creationId xmlns:p14="http://schemas.microsoft.com/office/powerpoint/2010/main" val="421416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02351" y="898570"/>
            <a:ext cx="7345433" cy="830617"/>
          </a:xfrm>
        </p:spPr>
        <p:txBody>
          <a:bodyPr/>
          <a:lstStyle/>
          <a:p>
            <a:r>
              <a:rPr lang="en-GB" b="1" dirty="0" smtClean="0"/>
              <a:t>NOTIFICATION TO TAXPAYERS</a:t>
            </a:r>
            <a:endParaRPr lang="en-US" b="1" dirty="0"/>
          </a:p>
        </p:txBody>
      </p:sp>
      <p:sp>
        <p:nvSpPr>
          <p:cNvPr id="3" name="Content Placeholder 2"/>
          <p:cNvSpPr>
            <a:spLocks noGrp="1"/>
          </p:cNvSpPr>
          <p:nvPr>
            <p:ph idx="1"/>
          </p:nvPr>
        </p:nvSpPr>
        <p:spPr/>
        <p:txBody>
          <a:bodyPr>
            <a:normAutofit/>
          </a:bodyPr>
          <a:lstStyle/>
          <a:p>
            <a:pPr marL="457200" indent="-457200" algn="just">
              <a:buClrTx/>
              <a:buFont typeface="Wingdings" panose="05000000000000000000" pitchFamily="2" charset="2"/>
              <a:buChar char="Ø"/>
            </a:pPr>
            <a:r>
              <a:rPr lang="en-GB" sz="3600" dirty="0"/>
              <a:t>Taxpayers shall be duly notified by the BIR of their classification or reclassification, as may be </a:t>
            </a:r>
            <a:r>
              <a:rPr lang="en-GB" sz="3600" dirty="0" smtClean="0"/>
              <a:t>applicable</a:t>
            </a:r>
          </a:p>
          <a:p>
            <a:pPr marL="457200" indent="-457200" algn="just">
              <a:buClrTx/>
              <a:buFont typeface="Wingdings" panose="05000000000000000000" pitchFamily="2" charset="2"/>
              <a:buChar char="Ø"/>
            </a:pPr>
            <a:r>
              <a:rPr lang="en-GB" sz="3600" dirty="0"/>
              <a:t>I</a:t>
            </a:r>
            <a:r>
              <a:rPr lang="en-GB" sz="3600" dirty="0" smtClean="0"/>
              <a:t>n </a:t>
            </a:r>
            <a:r>
              <a:rPr lang="en-GB" sz="3600" dirty="0"/>
              <a:t>a manner or procedure to be prescribed in a revenue issuance to be issued separately. </a:t>
            </a:r>
            <a:endParaRPr lang="en-US" sz="3600" dirty="0"/>
          </a:p>
        </p:txBody>
      </p:sp>
      <p:sp>
        <p:nvSpPr>
          <p:cNvPr id="4" name="Slide Number Placeholder 3"/>
          <p:cNvSpPr>
            <a:spLocks noGrp="1"/>
          </p:cNvSpPr>
          <p:nvPr>
            <p:ph type="sldNum" sz="quarter" idx="12"/>
          </p:nvPr>
        </p:nvSpPr>
        <p:spPr/>
        <p:txBody>
          <a:bodyPr/>
          <a:lstStyle/>
          <a:p>
            <a:fld id="{84C0F6EA-9046-4E24-AD8E-1CE160076AE9}" type="slidenum">
              <a:rPr lang="en-US" smtClean="0"/>
              <a:pPr/>
              <a:t>14</a:t>
            </a:fld>
            <a:endParaRPr lang="en-US" dirty="0"/>
          </a:p>
        </p:txBody>
      </p:sp>
    </p:spTree>
    <p:extLst>
      <p:ext uri="{BB962C8B-B14F-4D97-AF65-F5344CB8AC3E}">
        <p14:creationId xmlns:p14="http://schemas.microsoft.com/office/powerpoint/2010/main" val="32701994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1406" y="2530694"/>
            <a:ext cx="9800112" cy="764956"/>
          </a:xfrm>
        </p:spPr>
        <p:txBody>
          <a:bodyPr>
            <a:normAutofit/>
          </a:bodyPr>
          <a:lstStyle/>
          <a:p>
            <a:pPr algn="ctr"/>
            <a:r>
              <a:rPr lang="en-GB" sz="4400" b="1" dirty="0" smtClean="0">
                <a:solidFill>
                  <a:srgbClr val="0000FF"/>
                </a:solidFill>
              </a:rPr>
              <a:t>END OF RR 8-2024</a:t>
            </a:r>
            <a:endParaRPr lang="en-US" sz="4400" b="1" dirty="0">
              <a:solidFill>
                <a:srgbClr val="FF0000"/>
              </a:solidFill>
            </a:endParaRPr>
          </a:p>
        </p:txBody>
      </p:sp>
      <p:sp>
        <p:nvSpPr>
          <p:cNvPr id="4" name="Slide Number Placeholder 3"/>
          <p:cNvSpPr>
            <a:spLocks noGrp="1"/>
          </p:cNvSpPr>
          <p:nvPr>
            <p:ph type="sldNum" sz="quarter" idx="12"/>
          </p:nvPr>
        </p:nvSpPr>
        <p:spPr/>
        <p:txBody>
          <a:bodyPr/>
          <a:lstStyle/>
          <a:p>
            <a:fld id="{84C0F6EA-9046-4E24-AD8E-1CE160076AE9}" type="slidenum">
              <a:rPr lang="en-US" smtClean="0"/>
              <a:pPr/>
              <a:t>15</a:t>
            </a:fld>
            <a:endParaRPr lang="en-US" dirty="0"/>
          </a:p>
        </p:txBody>
      </p:sp>
    </p:spTree>
    <p:extLst>
      <p:ext uri="{BB962C8B-B14F-4D97-AF65-F5344CB8AC3E}">
        <p14:creationId xmlns:p14="http://schemas.microsoft.com/office/powerpoint/2010/main" val="72550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37095" y="2692678"/>
            <a:ext cx="10420709" cy="2862733"/>
          </a:xfrm>
        </p:spPr>
        <p:txBody>
          <a:bodyPr>
            <a:noAutofit/>
          </a:bodyPr>
          <a:lstStyle/>
          <a:p>
            <a:pPr marL="517525" indent="-517525">
              <a:spcBef>
                <a:spcPts val="0"/>
              </a:spcBef>
              <a:buClrTx/>
              <a:buFont typeface="Wingdings" panose="05000000000000000000" pitchFamily="2" charset="2"/>
              <a:buChar char="Ø"/>
            </a:pPr>
            <a:r>
              <a:rPr lang="en-GB" sz="3500" i="1" dirty="0">
                <a:latin typeface="Candara" panose="020E0502030303020204" pitchFamily="34" charset="0"/>
              </a:rPr>
              <a:t>Implementing Section 45 of </a:t>
            </a:r>
            <a:r>
              <a:rPr lang="en-GB" sz="3500" i="1" dirty="0" smtClean="0">
                <a:latin typeface="Candara" panose="020E0502030303020204" pitchFamily="34" charset="0"/>
              </a:rPr>
              <a:t>EOPT Act</a:t>
            </a:r>
          </a:p>
          <a:p>
            <a:pPr marL="517525" indent="-517525">
              <a:spcBef>
                <a:spcPts val="0"/>
              </a:spcBef>
              <a:buClrTx/>
              <a:buFont typeface="Wingdings" panose="05000000000000000000" pitchFamily="2" charset="2"/>
              <a:buChar char="Ø"/>
            </a:pPr>
            <a:r>
              <a:rPr lang="en-GB" sz="3500" i="1" dirty="0" smtClean="0">
                <a:latin typeface="Candara" panose="020E0502030303020204" pitchFamily="34" charset="0"/>
              </a:rPr>
              <a:t>Reduced </a:t>
            </a:r>
            <a:r>
              <a:rPr lang="en-GB" sz="3500" i="1" dirty="0">
                <a:latin typeface="Candara" panose="020E0502030303020204" pitchFamily="34" charset="0"/>
              </a:rPr>
              <a:t>Interest and Penalty Rates for Micro and Small </a:t>
            </a:r>
            <a:r>
              <a:rPr lang="en-GB" sz="3500" i="1" dirty="0" smtClean="0">
                <a:latin typeface="Candara" panose="020E0502030303020204" pitchFamily="34" charset="0"/>
              </a:rPr>
              <a:t>Taxpayers</a:t>
            </a:r>
          </a:p>
          <a:p>
            <a:pPr marL="517525" indent="-517525">
              <a:spcBef>
                <a:spcPts val="0"/>
              </a:spcBef>
              <a:buClrTx/>
              <a:buFont typeface="Wingdings" panose="05000000000000000000" pitchFamily="2" charset="2"/>
              <a:buChar char="Ø"/>
            </a:pPr>
            <a:r>
              <a:rPr lang="en-GB" sz="3500" i="1" dirty="0" smtClean="0">
                <a:latin typeface="Candara" panose="020E0502030303020204" pitchFamily="34" charset="0"/>
              </a:rPr>
              <a:t>Posted </a:t>
            </a:r>
            <a:r>
              <a:rPr lang="en-GB" sz="3500" i="1" dirty="0">
                <a:latin typeface="Candara" panose="020E0502030303020204" pitchFamily="34" charset="0"/>
              </a:rPr>
              <a:t>in BIR </a:t>
            </a:r>
            <a:r>
              <a:rPr lang="en-GB" sz="3500" i="1" dirty="0" smtClean="0">
                <a:latin typeface="Candara" panose="020E0502030303020204" pitchFamily="34" charset="0"/>
              </a:rPr>
              <a:t>Website on </a:t>
            </a:r>
            <a:r>
              <a:rPr lang="en-GB" sz="3500" i="1" dirty="0">
                <a:latin typeface="Candara" panose="020E0502030303020204" pitchFamily="34" charset="0"/>
              </a:rPr>
              <a:t>April 12, </a:t>
            </a:r>
            <a:r>
              <a:rPr lang="en-GB" sz="3500" i="1" dirty="0" smtClean="0">
                <a:latin typeface="Candara" panose="020E0502030303020204" pitchFamily="34" charset="0"/>
              </a:rPr>
              <a:t>2024</a:t>
            </a:r>
          </a:p>
          <a:p>
            <a:pPr marL="517525" indent="-517525">
              <a:spcBef>
                <a:spcPts val="0"/>
              </a:spcBef>
              <a:buClrTx/>
              <a:buFont typeface="Wingdings" panose="05000000000000000000" pitchFamily="2" charset="2"/>
              <a:buChar char="Ø"/>
            </a:pPr>
            <a:r>
              <a:rPr lang="en-GB" sz="3500" i="1" dirty="0" smtClean="0">
                <a:latin typeface="Candara" panose="020E0502030303020204" pitchFamily="34" charset="0"/>
              </a:rPr>
              <a:t>Effective </a:t>
            </a:r>
            <a:r>
              <a:rPr lang="en-GB" sz="3500" i="1" dirty="0">
                <a:latin typeface="Candara" panose="020E0502030303020204" pitchFamily="34" charset="0"/>
              </a:rPr>
              <a:t>April 27, 2024</a:t>
            </a:r>
          </a:p>
        </p:txBody>
      </p:sp>
      <p:sp>
        <p:nvSpPr>
          <p:cNvPr id="4" name="Slide Number Placeholder 3"/>
          <p:cNvSpPr>
            <a:spLocks noGrp="1"/>
          </p:cNvSpPr>
          <p:nvPr>
            <p:ph type="sldNum" sz="quarter" idx="12"/>
          </p:nvPr>
        </p:nvSpPr>
        <p:spPr/>
        <p:txBody>
          <a:bodyPr/>
          <a:lstStyle/>
          <a:p>
            <a:fld id="{8563C82B-BB9A-4B6D-9EC2-6AEA76B2E3B9}" type="slidenum">
              <a:rPr lang="en-US" smtClean="0">
                <a:solidFill>
                  <a:schemeClr val="tx1"/>
                </a:solidFill>
              </a:rPr>
              <a:t>16</a:t>
            </a:fld>
            <a:endParaRPr lang="en-US" dirty="0">
              <a:solidFill>
                <a:schemeClr val="tx1"/>
              </a:solidFill>
            </a:endParaRPr>
          </a:p>
        </p:txBody>
      </p:sp>
      <p:sp>
        <p:nvSpPr>
          <p:cNvPr id="5" name="Rectangle 1"/>
          <p:cNvSpPr>
            <a:spLocks noGrp="1" noChangeArrowheads="1"/>
          </p:cNvSpPr>
          <p:nvPr>
            <p:ph type="ctrTitle"/>
          </p:nvPr>
        </p:nvSpPr>
        <p:spPr bwMode="auto">
          <a:xfrm>
            <a:off x="827926" y="1329860"/>
            <a:ext cx="1080725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effectLst/>
                <a:latin typeface="Candara" panose="020E0502030303020204" pitchFamily="34" charset="0"/>
              </a:rPr>
              <a:t>REVENUE REGULATIONS NO. 6-2024</a:t>
            </a:r>
          </a:p>
        </p:txBody>
      </p:sp>
    </p:spTree>
    <p:extLst>
      <p:ext uri="{BB962C8B-B14F-4D97-AF65-F5344CB8AC3E}">
        <p14:creationId xmlns:p14="http://schemas.microsoft.com/office/powerpoint/2010/main" val="396603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3732" y="264649"/>
            <a:ext cx="10447599" cy="951676"/>
          </a:xfrm>
        </p:spPr>
        <p:txBody>
          <a:bodyPr>
            <a:normAutofit/>
          </a:bodyPr>
          <a:lstStyle/>
          <a:p>
            <a:pPr algn="ctr"/>
            <a:r>
              <a:rPr lang="en-GB" sz="4200" b="1" dirty="0" smtClean="0">
                <a:solidFill>
                  <a:srgbClr val="0000FF"/>
                </a:solidFill>
                <a:latin typeface="Candara" panose="020E0502030303020204" pitchFamily="34" charset="0"/>
              </a:rPr>
              <a:t>Special Concessions to Certain Taxpayers</a:t>
            </a:r>
            <a:endParaRPr lang="en-US" sz="4200" b="1" dirty="0">
              <a:solidFill>
                <a:srgbClr val="0000FF"/>
              </a:solidFill>
              <a:latin typeface="Candara" panose="020E0502030303020204" pitchFamily="34" charset="0"/>
            </a:endParaRPr>
          </a:p>
        </p:txBody>
      </p:sp>
      <p:sp>
        <p:nvSpPr>
          <p:cNvPr id="4" name="Slide Number Placeholder 3"/>
          <p:cNvSpPr>
            <a:spLocks noGrp="1"/>
          </p:cNvSpPr>
          <p:nvPr>
            <p:ph type="sldNum" sz="quarter" idx="12"/>
          </p:nvPr>
        </p:nvSpPr>
        <p:spPr>
          <a:xfrm>
            <a:off x="540201" y="6131837"/>
            <a:ext cx="273531" cy="365125"/>
          </a:xfrm>
        </p:spPr>
        <p:txBody>
          <a:bodyPr/>
          <a:lstStyle/>
          <a:p>
            <a:fld id="{8563C82B-BB9A-4B6D-9EC2-6AEA76B2E3B9}" type="slidenum">
              <a:rPr lang="en-US" smtClean="0">
                <a:latin typeface="Candara" panose="020E0502030303020204" pitchFamily="34" charset="0"/>
              </a:rPr>
              <a:t>17</a:t>
            </a:fld>
            <a:endParaRPr lang="en-US" dirty="0">
              <a:latin typeface="Candara" panose="020E0502030303020204" pitchFamily="34" charset="0"/>
            </a:endParaRPr>
          </a:p>
        </p:txBody>
      </p:sp>
      <p:sp>
        <p:nvSpPr>
          <p:cNvPr id="5" name="Subtitle 4"/>
          <p:cNvSpPr>
            <a:spLocks noGrp="1"/>
          </p:cNvSpPr>
          <p:nvPr>
            <p:ph type="subTitle" idx="1"/>
          </p:nvPr>
        </p:nvSpPr>
        <p:spPr>
          <a:xfrm>
            <a:off x="964023" y="1667375"/>
            <a:ext cx="10448724" cy="2588155"/>
          </a:xfrm>
        </p:spPr>
        <p:txBody>
          <a:bodyPr>
            <a:noAutofit/>
          </a:bodyPr>
          <a:lstStyle/>
          <a:p>
            <a:pPr marL="514350" indent="-514350" algn="just">
              <a:spcBef>
                <a:spcPts val="0"/>
              </a:spcBef>
              <a:buClr>
                <a:schemeClr val="tx1"/>
              </a:buClr>
              <a:buFont typeface="+mj-lt"/>
              <a:buAutoNum type="arabicPeriod"/>
            </a:pPr>
            <a:r>
              <a:rPr lang="en-GB" sz="3200" b="1" i="1" dirty="0" smtClean="0">
                <a:solidFill>
                  <a:schemeClr val="accent1">
                    <a:lumMod val="50000"/>
                  </a:schemeClr>
                </a:solidFill>
                <a:latin typeface="Candara" panose="020E0502030303020204" pitchFamily="34" charset="0"/>
              </a:rPr>
              <a:t>Micro Taxpayer </a:t>
            </a:r>
          </a:p>
          <a:p>
            <a:pPr marL="801688" indent="-457200" algn="just">
              <a:spcBef>
                <a:spcPts val="0"/>
              </a:spcBef>
              <a:buClr>
                <a:schemeClr val="tx1"/>
              </a:buClr>
              <a:buFont typeface="Wingdings" panose="05000000000000000000" pitchFamily="2" charset="2"/>
              <a:buChar char="Ø"/>
            </a:pPr>
            <a:r>
              <a:rPr lang="en-GB" sz="3200" i="1" dirty="0" smtClean="0">
                <a:latin typeface="Candara" panose="020E0502030303020204" pitchFamily="34" charset="0"/>
              </a:rPr>
              <a:t>a </a:t>
            </a:r>
            <a:r>
              <a:rPr lang="en-GB" sz="3200" i="1" dirty="0">
                <a:latin typeface="Candara" panose="020E0502030303020204" pitchFamily="34" charset="0"/>
              </a:rPr>
              <a:t>taxpayer whose gross sales for a taxable year is less than Three Million Pesos (P3,000,000.00</a:t>
            </a:r>
            <a:r>
              <a:rPr lang="en-GB" sz="3200" i="1" dirty="0" smtClean="0">
                <a:latin typeface="Candara" panose="020E0502030303020204" pitchFamily="34" charset="0"/>
              </a:rPr>
              <a:t>).</a:t>
            </a:r>
          </a:p>
          <a:p>
            <a:pPr marL="514350" indent="-514350" algn="just">
              <a:spcBef>
                <a:spcPts val="0"/>
              </a:spcBef>
              <a:buClrTx/>
              <a:buFont typeface="+mj-lt"/>
              <a:buAutoNum type="arabicPeriod"/>
            </a:pPr>
            <a:endParaRPr lang="en-GB" sz="3200" i="1" dirty="0">
              <a:latin typeface="Candara" panose="020E0502030303020204" pitchFamily="34" charset="0"/>
            </a:endParaRPr>
          </a:p>
          <a:p>
            <a:pPr marL="514350" indent="-514350" algn="just">
              <a:spcBef>
                <a:spcPts val="0"/>
              </a:spcBef>
              <a:buClr>
                <a:schemeClr val="tx1"/>
              </a:buClr>
              <a:buFont typeface="+mj-lt"/>
              <a:buAutoNum type="arabicPeriod" startAt="2"/>
            </a:pPr>
            <a:r>
              <a:rPr lang="en-GB" sz="3200" b="1" i="1" dirty="0" smtClean="0">
                <a:solidFill>
                  <a:schemeClr val="accent1">
                    <a:lumMod val="50000"/>
                  </a:schemeClr>
                </a:solidFill>
                <a:latin typeface="Candara" panose="020E0502030303020204" pitchFamily="34" charset="0"/>
              </a:rPr>
              <a:t>Small Taxpayer </a:t>
            </a:r>
            <a:endParaRPr lang="en-GB" sz="3200" i="1" dirty="0" smtClean="0">
              <a:solidFill>
                <a:schemeClr val="accent1">
                  <a:lumMod val="50000"/>
                </a:schemeClr>
              </a:solidFill>
              <a:latin typeface="Candara" panose="020E0502030303020204" pitchFamily="34" charset="0"/>
            </a:endParaRPr>
          </a:p>
          <a:p>
            <a:pPr marL="801688" lvl="1" indent="-457200" algn="just">
              <a:spcBef>
                <a:spcPts val="0"/>
              </a:spcBef>
              <a:buClr>
                <a:schemeClr val="tx1"/>
              </a:buClr>
              <a:buFont typeface="Wingdings" panose="05000000000000000000" pitchFamily="2" charset="2"/>
              <a:buChar char="Ø"/>
            </a:pPr>
            <a:r>
              <a:rPr lang="en-GB" sz="3200" i="1" dirty="0">
                <a:solidFill>
                  <a:schemeClr val="tx1"/>
                </a:solidFill>
                <a:latin typeface="Candara" panose="020E0502030303020204" pitchFamily="34" charset="0"/>
                <a:ea typeface="Cambria" panose="02040503050406030204" pitchFamily="18" charset="0"/>
              </a:rPr>
              <a:t>a taxpayer whose gross sales for a taxable year is Three Million Pesos (P3,000,000.00) to less than Twenty Million Pesos (</a:t>
            </a:r>
            <a:r>
              <a:rPr lang="en-GB" sz="3200" i="1" dirty="0" smtClean="0">
                <a:solidFill>
                  <a:schemeClr val="tx1"/>
                </a:solidFill>
                <a:latin typeface="Candara" panose="020E0502030303020204" pitchFamily="34" charset="0"/>
                <a:ea typeface="Cambria" panose="02040503050406030204" pitchFamily="18" charset="0"/>
              </a:rPr>
              <a:t>P20,000,000.00)</a:t>
            </a:r>
            <a:endParaRPr lang="en-US" sz="3200" i="1" dirty="0">
              <a:solidFill>
                <a:schemeClr val="tx1"/>
              </a:solidFill>
              <a:latin typeface="Candara" panose="020E0502030303020204" pitchFamily="34" charset="0"/>
              <a:ea typeface="Cambria" panose="02040503050406030204" pitchFamily="18" charset="0"/>
            </a:endParaRPr>
          </a:p>
        </p:txBody>
      </p:sp>
    </p:spTree>
    <p:extLst>
      <p:ext uri="{BB962C8B-B14F-4D97-AF65-F5344CB8AC3E}">
        <p14:creationId xmlns:p14="http://schemas.microsoft.com/office/powerpoint/2010/main" val="4235462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left)">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wipe(left)">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wipe(left)">
                                      <p:cBhvr>
                                        <p:cTn id="2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9543" y="213839"/>
            <a:ext cx="10447599" cy="813654"/>
          </a:xfrm>
        </p:spPr>
        <p:txBody>
          <a:bodyPr>
            <a:normAutofit/>
          </a:bodyPr>
          <a:lstStyle/>
          <a:p>
            <a:pPr algn="ctr"/>
            <a:r>
              <a:rPr lang="en-GB" sz="4200" b="1" dirty="0" smtClean="0">
                <a:latin typeface="Candara" panose="020E0502030303020204" pitchFamily="34" charset="0"/>
              </a:rPr>
              <a:t>Reduced Civil Penalty Rate at 10%</a:t>
            </a:r>
            <a:endParaRPr lang="en-US" sz="4200" dirty="0">
              <a:solidFill>
                <a:srgbClr val="0000FF"/>
              </a:solidFill>
              <a:latin typeface="Candara" panose="020E0502030303020204" pitchFamily="34" charset="0"/>
            </a:endParaRPr>
          </a:p>
        </p:txBody>
      </p:sp>
      <p:sp>
        <p:nvSpPr>
          <p:cNvPr id="4" name="Slide Number Placeholder 3"/>
          <p:cNvSpPr>
            <a:spLocks noGrp="1"/>
          </p:cNvSpPr>
          <p:nvPr>
            <p:ph type="sldNum" sz="quarter" idx="12"/>
          </p:nvPr>
        </p:nvSpPr>
        <p:spPr>
          <a:xfrm>
            <a:off x="540201" y="6131837"/>
            <a:ext cx="273531" cy="365125"/>
          </a:xfrm>
        </p:spPr>
        <p:txBody>
          <a:bodyPr/>
          <a:lstStyle/>
          <a:p>
            <a:fld id="{8563C82B-BB9A-4B6D-9EC2-6AEA76B2E3B9}" type="slidenum">
              <a:rPr lang="en-US" smtClean="0">
                <a:latin typeface="Candara" panose="020E0502030303020204" pitchFamily="34" charset="0"/>
              </a:rPr>
              <a:t>18</a:t>
            </a:fld>
            <a:endParaRPr lang="en-US" dirty="0">
              <a:latin typeface="Candara" panose="020E0502030303020204" pitchFamily="34" charset="0"/>
            </a:endParaRPr>
          </a:p>
        </p:txBody>
      </p:sp>
      <p:sp>
        <p:nvSpPr>
          <p:cNvPr id="5" name="Subtitle 4"/>
          <p:cNvSpPr>
            <a:spLocks noGrp="1"/>
          </p:cNvSpPr>
          <p:nvPr>
            <p:ph type="subTitle" idx="1"/>
          </p:nvPr>
        </p:nvSpPr>
        <p:spPr>
          <a:xfrm>
            <a:off x="1035143" y="1914919"/>
            <a:ext cx="10556782" cy="4582044"/>
          </a:xfrm>
        </p:spPr>
        <p:txBody>
          <a:bodyPr>
            <a:noAutofit/>
          </a:bodyPr>
          <a:lstStyle/>
          <a:p>
            <a:pPr marL="514350" indent="-514350" algn="just">
              <a:spcBef>
                <a:spcPts val="0"/>
              </a:spcBef>
              <a:spcAft>
                <a:spcPts val="600"/>
              </a:spcAft>
              <a:buClrTx/>
              <a:buFont typeface="+mj-lt"/>
              <a:buAutoNum type="arabicPeriod"/>
            </a:pPr>
            <a:r>
              <a:rPr lang="en-GB" sz="3200" i="1" dirty="0">
                <a:latin typeface="Candara" panose="020E0502030303020204" pitchFamily="34" charset="0"/>
              </a:rPr>
              <a:t>Failure to file any return and pay the tax due thereon as required </a:t>
            </a:r>
            <a:r>
              <a:rPr lang="en-GB" sz="3200" i="1" dirty="0" smtClean="0">
                <a:latin typeface="Candara" panose="020E0502030303020204" pitchFamily="34" charset="0"/>
              </a:rPr>
              <a:t>on </a:t>
            </a:r>
            <a:r>
              <a:rPr lang="en-GB" sz="3200" i="1" dirty="0">
                <a:latin typeface="Candara" panose="020E0502030303020204" pitchFamily="34" charset="0"/>
              </a:rPr>
              <a:t>the date </a:t>
            </a:r>
            <a:r>
              <a:rPr lang="en-GB" sz="3200" i="1" dirty="0" smtClean="0">
                <a:latin typeface="Candara" panose="020E0502030303020204" pitchFamily="34" charset="0"/>
              </a:rPr>
              <a:t>prescribed.</a:t>
            </a:r>
          </a:p>
          <a:p>
            <a:pPr marL="514350" indent="-514350" algn="just">
              <a:spcBef>
                <a:spcPts val="0"/>
              </a:spcBef>
              <a:spcAft>
                <a:spcPts val="600"/>
              </a:spcAft>
              <a:buClrTx/>
              <a:buFont typeface="+mj-lt"/>
              <a:buAutoNum type="arabicPeriod"/>
            </a:pPr>
            <a:r>
              <a:rPr lang="en-GB" sz="3200" i="1" dirty="0" smtClean="0">
                <a:latin typeface="Candara" panose="020E0502030303020204" pitchFamily="34" charset="0"/>
              </a:rPr>
              <a:t>Failure </a:t>
            </a:r>
            <a:r>
              <a:rPr lang="en-GB" sz="3200" i="1" dirty="0">
                <a:latin typeface="Candara" panose="020E0502030303020204" pitchFamily="34" charset="0"/>
              </a:rPr>
              <a:t>to pay the deficiency tax within the time prescribed for its payment in the notice of assessment; </a:t>
            </a:r>
            <a:r>
              <a:rPr lang="en-GB" sz="3200" i="1" dirty="0" smtClean="0">
                <a:latin typeface="Candara" panose="020E0502030303020204" pitchFamily="34" charset="0"/>
              </a:rPr>
              <a:t>or</a:t>
            </a:r>
          </a:p>
          <a:p>
            <a:pPr marL="514350" indent="-514350" algn="just">
              <a:spcBef>
                <a:spcPts val="0"/>
              </a:spcBef>
              <a:spcAft>
                <a:spcPts val="600"/>
              </a:spcAft>
              <a:buClrTx/>
              <a:buFont typeface="+mj-lt"/>
              <a:buAutoNum type="arabicPeriod"/>
            </a:pPr>
            <a:r>
              <a:rPr lang="en-GB" sz="3200" i="1" dirty="0" smtClean="0">
                <a:latin typeface="Candara" panose="020E0502030303020204" pitchFamily="34" charset="0"/>
              </a:rPr>
              <a:t>Failure </a:t>
            </a:r>
            <a:r>
              <a:rPr lang="en-GB" sz="3200" i="1" dirty="0">
                <a:latin typeface="Candara" panose="020E0502030303020204" pitchFamily="34" charset="0"/>
              </a:rPr>
              <a:t>to pay the full or part of the amount of tax shown on any return required to be </a:t>
            </a:r>
            <a:r>
              <a:rPr lang="en-GB" sz="3200" i="1" dirty="0" smtClean="0">
                <a:latin typeface="Candara" panose="020E0502030303020204" pitchFamily="34" charset="0"/>
              </a:rPr>
              <a:t>filed, </a:t>
            </a:r>
            <a:r>
              <a:rPr lang="en-GB" sz="3200" i="1" dirty="0">
                <a:latin typeface="Candara" panose="020E0502030303020204" pitchFamily="34" charset="0"/>
              </a:rPr>
              <a:t>or the full amount of tax due for which no return is required to be filed, on or before the date prescribed </a:t>
            </a:r>
            <a:r>
              <a:rPr lang="en-GB" sz="3200" i="1" dirty="0" smtClean="0">
                <a:latin typeface="Candara" panose="020E0502030303020204" pitchFamily="34" charset="0"/>
              </a:rPr>
              <a:t>for </a:t>
            </a:r>
            <a:r>
              <a:rPr lang="en-GB" sz="3200" i="1" dirty="0">
                <a:latin typeface="Candara" panose="020E0502030303020204" pitchFamily="34" charset="0"/>
              </a:rPr>
              <a:t>its payment. </a:t>
            </a:r>
            <a:endParaRPr lang="en-GB" sz="2000" i="1" dirty="0" smtClean="0">
              <a:latin typeface="Candara" panose="020E0502030303020204" pitchFamily="34" charset="0"/>
            </a:endParaRPr>
          </a:p>
          <a:p>
            <a:pPr algn="just">
              <a:spcBef>
                <a:spcPts val="0"/>
              </a:spcBef>
              <a:buClrTx/>
            </a:pPr>
            <a:endParaRPr lang="en-GB" sz="1000" i="1" dirty="0" smtClean="0">
              <a:solidFill>
                <a:srgbClr val="5F5F5F"/>
              </a:solidFill>
              <a:latin typeface="Candara" panose="020E0502030303020204" pitchFamily="34" charset="0"/>
            </a:endParaRPr>
          </a:p>
          <a:p>
            <a:pPr marL="685800" lvl="1" indent="-342900" algn="just">
              <a:spcBef>
                <a:spcPts val="0"/>
              </a:spcBef>
              <a:buClrTx/>
              <a:buFont typeface="Wingdings" panose="05000000000000000000" pitchFamily="2" charset="2"/>
              <a:buChar char="Ø"/>
            </a:pPr>
            <a:r>
              <a:rPr lang="en-GB" sz="1000" i="1" dirty="0">
                <a:solidFill>
                  <a:srgbClr val="5F5F5F"/>
                </a:solidFill>
                <a:latin typeface="Candara" panose="020E0502030303020204" pitchFamily="34" charset="0"/>
              </a:rPr>
              <a:t>It should be noted that Section </a:t>
            </a:r>
            <a:r>
              <a:rPr lang="en-GB" sz="1000" i="1" dirty="0" smtClean="0">
                <a:solidFill>
                  <a:srgbClr val="5F5F5F"/>
                </a:solidFill>
                <a:latin typeface="Candara" panose="020E0502030303020204" pitchFamily="34" charset="0"/>
              </a:rPr>
              <a:t>248(A) </a:t>
            </a:r>
            <a:r>
              <a:rPr lang="en-GB" sz="1000" i="1" dirty="0">
                <a:solidFill>
                  <a:srgbClr val="5F5F5F"/>
                </a:solidFill>
                <a:latin typeface="Candara" panose="020E0502030303020204" pitchFamily="34" charset="0"/>
              </a:rPr>
              <a:t>of the NIRC itself was not amended by the EOPT Act. Only the  EOPT Act included a provision regarding the reduced penalties granted </a:t>
            </a:r>
            <a:r>
              <a:rPr lang="en-GB" sz="1000" i="1" dirty="0" smtClean="0">
                <a:solidFill>
                  <a:srgbClr val="5F5F5F"/>
                </a:solidFill>
                <a:latin typeface="Candara" panose="020E0502030303020204" pitchFamily="34" charset="0"/>
              </a:rPr>
              <a:t>to covered </a:t>
            </a:r>
            <a:r>
              <a:rPr lang="en-GB" sz="1000" i="1" dirty="0">
                <a:solidFill>
                  <a:srgbClr val="5F5F5F"/>
                </a:solidFill>
                <a:latin typeface="Candara" panose="020E0502030303020204" pitchFamily="34" charset="0"/>
              </a:rPr>
              <a:t>taxpayers</a:t>
            </a:r>
            <a:r>
              <a:rPr lang="en-GB" sz="1000" i="1" dirty="0" smtClean="0">
                <a:solidFill>
                  <a:srgbClr val="5F5F5F"/>
                </a:solidFill>
                <a:latin typeface="Candara" panose="020E0502030303020204" pitchFamily="34" charset="0"/>
              </a:rPr>
              <a:t>. </a:t>
            </a:r>
            <a:endParaRPr lang="en-US" sz="1000" i="1" dirty="0">
              <a:solidFill>
                <a:srgbClr val="5F5F5F"/>
              </a:solidFill>
              <a:latin typeface="Candara" panose="020E0502030303020204" pitchFamily="34" charset="0"/>
            </a:endParaRPr>
          </a:p>
        </p:txBody>
      </p:sp>
      <p:sp>
        <p:nvSpPr>
          <p:cNvPr id="6" name="Title 1"/>
          <p:cNvSpPr txBox="1">
            <a:spLocks/>
          </p:cNvSpPr>
          <p:nvPr/>
        </p:nvSpPr>
        <p:spPr>
          <a:xfrm>
            <a:off x="540201" y="1027493"/>
            <a:ext cx="11206284" cy="513019"/>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rgbClr val="0000FF"/>
                </a:solidFill>
                <a:latin typeface="Cambria" panose="02040503050406030204" pitchFamily="18" charset="0"/>
                <a:ea typeface="Cambria" panose="02040503050406030204" pitchFamily="18"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571500" indent="-571500" algn="ctr">
              <a:buFont typeface="Wingdings" panose="05000000000000000000" pitchFamily="2" charset="2"/>
              <a:buChar char="Ø"/>
            </a:pPr>
            <a:r>
              <a:rPr lang="en-GB" sz="3200" b="1" i="1" dirty="0" smtClean="0">
                <a:solidFill>
                  <a:schemeClr val="accent1">
                    <a:lumMod val="50000"/>
                  </a:schemeClr>
                </a:solidFill>
                <a:latin typeface="Candara" panose="020E0502030303020204" pitchFamily="34" charset="0"/>
              </a:rPr>
              <a:t>Instead of 25% per Section 248(A), NIRC, as amended, for:</a:t>
            </a:r>
            <a:endParaRPr lang="en-US" sz="3200" b="1" i="1" dirty="0">
              <a:solidFill>
                <a:schemeClr val="accent1">
                  <a:lumMod val="50000"/>
                </a:schemeClr>
              </a:solidFill>
              <a:latin typeface="Candara" panose="020E0502030303020204" pitchFamily="34" charset="0"/>
            </a:endParaRPr>
          </a:p>
        </p:txBody>
      </p:sp>
    </p:spTree>
    <p:extLst>
      <p:ext uri="{BB962C8B-B14F-4D97-AF65-F5344CB8AC3E}">
        <p14:creationId xmlns:p14="http://schemas.microsoft.com/office/powerpoint/2010/main" val="754658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left)">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left)">
                                      <p:cBhvr>
                                        <p:cTn id="17" dur="500"/>
                                        <p:tgtEl>
                                          <p:spTgt spid="5">
                                            <p:txEl>
                                              <p:pRg st="2" end="2"/>
                                            </p:txEl>
                                          </p:spTgt>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5">
                                            <p:txEl>
                                              <p:pRg st="4" end="4"/>
                                            </p:txEl>
                                          </p:spTgt>
                                        </p:tgtEl>
                                        <p:attrNameLst>
                                          <p:attrName>style.visibility</p:attrName>
                                        </p:attrNameLst>
                                      </p:cBhvr>
                                      <p:to>
                                        <p:strVal val="visible"/>
                                      </p:to>
                                    </p:set>
                                    <p:animEffect transition="in" filter="wipe(left)">
                                      <p:cBhvr>
                                        <p:cTn id="2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3732" y="224286"/>
            <a:ext cx="10447599" cy="992039"/>
          </a:xfrm>
        </p:spPr>
        <p:txBody>
          <a:bodyPr>
            <a:normAutofit/>
          </a:bodyPr>
          <a:lstStyle/>
          <a:p>
            <a:pPr algn="ctr"/>
            <a:r>
              <a:rPr lang="en-GB" sz="4200" b="1" dirty="0" smtClean="0">
                <a:solidFill>
                  <a:srgbClr val="0000FF"/>
                </a:solidFill>
                <a:latin typeface="Candara" panose="020E0502030303020204" pitchFamily="34" charset="0"/>
              </a:rPr>
              <a:t>No Reduction of the 50% Civil Penalty </a:t>
            </a:r>
            <a:endParaRPr lang="en-US" sz="4200" b="1" dirty="0">
              <a:solidFill>
                <a:srgbClr val="0000FF"/>
              </a:solidFill>
              <a:latin typeface="Candara" panose="020E0502030303020204" pitchFamily="34" charset="0"/>
            </a:endParaRPr>
          </a:p>
        </p:txBody>
      </p:sp>
      <p:sp>
        <p:nvSpPr>
          <p:cNvPr id="4" name="Slide Number Placeholder 3"/>
          <p:cNvSpPr>
            <a:spLocks noGrp="1"/>
          </p:cNvSpPr>
          <p:nvPr>
            <p:ph type="sldNum" sz="quarter" idx="12"/>
          </p:nvPr>
        </p:nvSpPr>
        <p:spPr>
          <a:xfrm>
            <a:off x="540201" y="6131837"/>
            <a:ext cx="273531" cy="365125"/>
          </a:xfrm>
        </p:spPr>
        <p:txBody>
          <a:bodyPr/>
          <a:lstStyle/>
          <a:p>
            <a:fld id="{8563C82B-BB9A-4B6D-9EC2-6AEA76B2E3B9}" type="slidenum">
              <a:rPr lang="en-US" smtClean="0">
                <a:latin typeface="Candara" panose="020E0502030303020204" pitchFamily="34" charset="0"/>
              </a:rPr>
              <a:t>19</a:t>
            </a:fld>
            <a:endParaRPr lang="en-US" dirty="0">
              <a:latin typeface="Candara" panose="020E0502030303020204" pitchFamily="34" charset="0"/>
            </a:endParaRPr>
          </a:p>
        </p:txBody>
      </p:sp>
      <p:sp>
        <p:nvSpPr>
          <p:cNvPr id="5" name="Subtitle 4"/>
          <p:cNvSpPr>
            <a:spLocks noGrp="1"/>
          </p:cNvSpPr>
          <p:nvPr>
            <p:ph type="subTitle" idx="1"/>
          </p:nvPr>
        </p:nvSpPr>
        <p:spPr>
          <a:xfrm>
            <a:off x="950800" y="2517233"/>
            <a:ext cx="10863742" cy="3264276"/>
          </a:xfrm>
        </p:spPr>
        <p:txBody>
          <a:bodyPr>
            <a:noAutofit/>
          </a:bodyPr>
          <a:lstStyle/>
          <a:p>
            <a:pPr marL="514350" indent="-514350" algn="just">
              <a:buClrTx/>
              <a:buFont typeface="+mj-lt"/>
              <a:buAutoNum type="arabicPeriod"/>
            </a:pPr>
            <a:r>
              <a:rPr lang="en-GB" sz="3000" i="1" dirty="0" err="1" smtClean="0">
                <a:latin typeface="Candara" panose="020E0502030303020204" pitchFamily="34" charset="0"/>
              </a:rPr>
              <a:t>Willful</a:t>
            </a:r>
            <a:r>
              <a:rPr lang="en-GB" sz="3000" i="1" dirty="0" smtClean="0">
                <a:latin typeface="Candara" panose="020E0502030303020204" pitchFamily="34" charset="0"/>
              </a:rPr>
              <a:t> </a:t>
            </a:r>
            <a:r>
              <a:rPr lang="en-GB" sz="3000" i="1" dirty="0">
                <a:latin typeface="Candara" panose="020E0502030303020204" pitchFamily="34" charset="0"/>
              </a:rPr>
              <a:t>neglect to file a return within the period </a:t>
            </a:r>
            <a:endParaRPr lang="en-GB" sz="3000" i="1" dirty="0" smtClean="0">
              <a:latin typeface="Candara" panose="020E0502030303020204" pitchFamily="34" charset="0"/>
            </a:endParaRPr>
          </a:p>
          <a:p>
            <a:pPr marL="514350" indent="-514350" algn="just">
              <a:buClrTx/>
              <a:buFont typeface="+mj-lt"/>
              <a:buAutoNum type="arabicPeriod"/>
            </a:pPr>
            <a:r>
              <a:rPr lang="en-GB" sz="3000" i="1" dirty="0" smtClean="0">
                <a:latin typeface="Candara" panose="020E0502030303020204" pitchFamily="34" charset="0"/>
              </a:rPr>
              <a:t>False </a:t>
            </a:r>
            <a:r>
              <a:rPr lang="en-GB" sz="3000" i="1" dirty="0">
                <a:latin typeface="Candara" panose="020E0502030303020204" pitchFamily="34" charset="0"/>
              </a:rPr>
              <a:t>or fraudulent filing of </a:t>
            </a:r>
            <a:r>
              <a:rPr lang="en-GB" sz="3000" i="1" dirty="0" smtClean="0">
                <a:latin typeface="Candara" panose="020E0502030303020204" pitchFamily="34" charset="0"/>
              </a:rPr>
              <a:t>return</a:t>
            </a:r>
          </a:p>
          <a:p>
            <a:pPr marL="457200" indent="-457200" algn="just">
              <a:buClrTx/>
              <a:buFont typeface="Wingdings" panose="05000000000000000000" pitchFamily="2" charset="2"/>
              <a:buChar char="Ø"/>
            </a:pPr>
            <a:r>
              <a:rPr lang="en-GB" sz="3000" i="1" dirty="0" smtClean="0">
                <a:latin typeface="Candara" panose="020E0502030303020204" pitchFamily="34" charset="0"/>
              </a:rPr>
              <a:t>A substantial </a:t>
            </a:r>
            <a:r>
              <a:rPr lang="en-GB" sz="3000" i="1" dirty="0">
                <a:latin typeface="Candara" panose="020E0502030303020204" pitchFamily="34" charset="0"/>
              </a:rPr>
              <a:t>under-declaration of taxable sales or </a:t>
            </a:r>
            <a:r>
              <a:rPr lang="en-GB" sz="3000" i="1" dirty="0" smtClean="0">
                <a:latin typeface="Candara" panose="020E0502030303020204" pitchFamily="34" charset="0"/>
              </a:rPr>
              <a:t>income (more than 30% </a:t>
            </a:r>
            <a:r>
              <a:rPr lang="en-GB" sz="3000" i="1" dirty="0">
                <a:latin typeface="Candara" panose="020E0502030303020204" pitchFamily="34" charset="0"/>
              </a:rPr>
              <a:t>of the declared </a:t>
            </a:r>
            <a:r>
              <a:rPr lang="en-GB" sz="3000" i="1" dirty="0" smtClean="0">
                <a:latin typeface="Candara" panose="020E0502030303020204" pitchFamily="34" charset="0"/>
              </a:rPr>
              <a:t>in the return);  or a substantial </a:t>
            </a:r>
            <a:r>
              <a:rPr lang="en-GB" sz="3000" i="1" dirty="0">
                <a:latin typeface="Candara" panose="020E0502030303020204" pitchFamily="34" charset="0"/>
              </a:rPr>
              <a:t>overstatement of </a:t>
            </a:r>
            <a:r>
              <a:rPr lang="en-GB" sz="3000" i="1" dirty="0" smtClean="0">
                <a:latin typeface="Candara" panose="020E0502030303020204" pitchFamily="34" charset="0"/>
              </a:rPr>
              <a:t>deductions </a:t>
            </a:r>
            <a:r>
              <a:rPr lang="en-GB" sz="3000" i="1" dirty="0">
                <a:latin typeface="Candara" panose="020E0502030303020204" pitchFamily="34" charset="0"/>
              </a:rPr>
              <a:t>(more than 30% of the </a:t>
            </a:r>
            <a:r>
              <a:rPr lang="en-GB" sz="3000" i="1" dirty="0" smtClean="0">
                <a:latin typeface="Candara" panose="020E0502030303020204" pitchFamily="34" charset="0"/>
              </a:rPr>
              <a:t>actual deductions)shall </a:t>
            </a:r>
            <a:r>
              <a:rPr lang="en-GB" sz="3000" i="1" dirty="0" err="1" smtClean="0">
                <a:latin typeface="Candara" panose="020E0502030303020204" pitchFamily="34" charset="0"/>
              </a:rPr>
              <a:t>shall</a:t>
            </a:r>
            <a:r>
              <a:rPr lang="en-GB" sz="3000" i="1" dirty="0" smtClean="0">
                <a:latin typeface="Candara" panose="020E0502030303020204" pitchFamily="34" charset="0"/>
              </a:rPr>
              <a:t> constitute prima facie evidence of false or fraudulent return.</a:t>
            </a:r>
            <a:endParaRPr lang="en-GB" sz="3000" i="1" dirty="0">
              <a:latin typeface="Candara" panose="020E0502030303020204" pitchFamily="34" charset="0"/>
            </a:endParaRPr>
          </a:p>
          <a:p>
            <a:pPr marL="514350" indent="-514350" algn="just">
              <a:buClrTx/>
              <a:buFont typeface="+mj-lt"/>
              <a:buAutoNum type="arabicPeriod"/>
            </a:pPr>
            <a:endParaRPr lang="en-GB" sz="3000" i="1" dirty="0" smtClean="0">
              <a:latin typeface="Candara" panose="020E0502030303020204" pitchFamily="34" charset="0"/>
            </a:endParaRPr>
          </a:p>
          <a:p>
            <a:pPr marL="457200" indent="-457200" algn="just">
              <a:buClrTx/>
              <a:buFont typeface="Wingdings" panose="05000000000000000000" pitchFamily="2" charset="2"/>
              <a:buChar char="Ø"/>
            </a:pPr>
            <a:endParaRPr lang="en-GB" sz="3000" i="1" dirty="0" smtClean="0">
              <a:latin typeface="Candara" panose="020E0502030303020204" pitchFamily="34" charset="0"/>
            </a:endParaRPr>
          </a:p>
        </p:txBody>
      </p:sp>
      <p:sp>
        <p:nvSpPr>
          <p:cNvPr id="6" name="Title 1"/>
          <p:cNvSpPr txBox="1">
            <a:spLocks/>
          </p:cNvSpPr>
          <p:nvPr/>
        </p:nvSpPr>
        <p:spPr>
          <a:xfrm>
            <a:off x="893885" y="1337095"/>
            <a:ext cx="10484357" cy="1034126"/>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rgbClr val="0000FF"/>
                </a:solidFill>
                <a:latin typeface="Cambria" panose="02040503050406030204" pitchFamily="18" charset="0"/>
                <a:ea typeface="Cambria" panose="02040503050406030204" pitchFamily="18"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571500" indent="-571500">
              <a:buFont typeface="Wingdings" panose="05000000000000000000" pitchFamily="2" charset="2"/>
              <a:buChar char="Ø"/>
            </a:pPr>
            <a:r>
              <a:rPr lang="en-GB" sz="3200" b="1" i="1" dirty="0" smtClean="0">
                <a:solidFill>
                  <a:schemeClr val="accent1">
                    <a:lumMod val="50000"/>
                  </a:schemeClr>
                </a:solidFill>
                <a:latin typeface="Candara" panose="020E0502030303020204" pitchFamily="34" charset="0"/>
              </a:rPr>
              <a:t>The 50% surcharge per Section 248(B), NIRC, as amended, is </a:t>
            </a:r>
            <a:r>
              <a:rPr lang="en-GB" sz="3200" b="1" i="1" dirty="0" smtClean="0">
                <a:latin typeface="Candara" panose="020E0502030303020204" pitchFamily="34" charset="0"/>
              </a:rPr>
              <a:t>retained</a:t>
            </a:r>
            <a:r>
              <a:rPr lang="en-GB" sz="3200" b="1" i="1" dirty="0" smtClean="0">
                <a:solidFill>
                  <a:schemeClr val="accent1">
                    <a:lumMod val="50000"/>
                  </a:schemeClr>
                </a:solidFill>
                <a:latin typeface="Candara" panose="020E0502030303020204" pitchFamily="34" charset="0"/>
              </a:rPr>
              <a:t> applicable to:</a:t>
            </a:r>
            <a:endParaRPr lang="en-US" sz="3200" b="1" i="1" dirty="0">
              <a:solidFill>
                <a:schemeClr val="accent1">
                  <a:lumMod val="50000"/>
                </a:schemeClr>
              </a:solidFill>
              <a:latin typeface="Candara" panose="020E0502030303020204" pitchFamily="34" charset="0"/>
            </a:endParaRPr>
          </a:p>
        </p:txBody>
      </p:sp>
    </p:spTree>
    <p:extLst>
      <p:ext uri="{BB962C8B-B14F-4D97-AF65-F5344CB8AC3E}">
        <p14:creationId xmlns:p14="http://schemas.microsoft.com/office/powerpoint/2010/main" val="221766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ipe(left)">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wipe(left)">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wipe(left)">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563C82B-BB9A-4B6D-9EC2-6AEA76B2E3B9}" type="slidenum">
              <a:rPr lang="en-US" smtClean="0">
                <a:solidFill>
                  <a:schemeClr val="tx1"/>
                </a:solidFill>
              </a:rPr>
              <a:t>2</a:t>
            </a:fld>
            <a:endParaRPr lang="en-US" dirty="0">
              <a:solidFill>
                <a:schemeClr val="tx1"/>
              </a:solidFill>
            </a:endParaRPr>
          </a:p>
        </p:txBody>
      </p:sp>
      <p:sp>
        <p:nvSpPr>
          <p:cNvPr id="5" name="Rectangle 1"/>
          <p:cNvSpPr>
            <a:spLocks noGrp="1" noChangeArrowheads="1"/>
          </p:cNvSpPr>
          <p:nvPr>
            <p:ph type="ctrTitle"/>
          </p:nvPr>
        </p:nvSpPr>
        <p:spPr bwMode="auto">
          <a:xfrm>
            <a:off x="1125151" y="1478938"/>
            <a:ext cx="1080725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effectLst/>
                <a:latin typeface="Candara" panose="020E0502030303020204" pitchFamily="34" charset="0"/>
              </a:rPr>
              <a:t>REVENUE REGULATIONS NO. 2-2024</a:t>
            </a:r>
          </a:p>
        </p:txBody>
      </p:sp>
      <p:sp>
        <p:nvSpPr>
          <p:cNvPr id="6" name="Rectangle 1"/>
          <p:cNvSpPr txBox="1">
            <a:spLocks noChangeArrowheads="1"/>
          </p:cNvSpPr>
          <p:nvPr/>
        </p:nvSpPr>
        <p:spPr bwMode="auto">
          <a:xfrm>
            <a:off x="1125151" y="2402983"/>
            <a:ext cx="10400099"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algn="l" defTabSz="457200" rtl="0" eaLnBrk="1" latinLnBrk="0" hangingPunct="1">
              <a:spcBef>
                <a:spcPct val="0"/>
              </a:spcBef>
              <a:buNone/>
              <a:defRPr sz="5400" kern="1200">
                <a:solidFill>
                  <a:srgbClr val="0000FF"/>
                </a:solidFill>
                <a:latin typeface="Cambria" panose="02040503050406030204" pitchFamily="18" charset="0"/>
                <a:ea typeface="Cambria" panose="02040503050406030204" pitchFamily="18"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defTabSz="914400" eaLnBrk="0" fontAlgn="base" hangingPunct="0">
              <a:spcAft>
                <a:spcPct val="0"/>
              </a:spcAft>
            </a:pPr>
            <a:r>
              <a:rPr lang="en-US" altLang="en-US" sz="4000" b="1" i="1" dirty="0" smtClean="0">
                <a:solidFill>
                  <a:schemeClr val="accent1">
                    <a:lumMod val="50000"/>
                  </a:schemeClr>
                </a:solidFill>
                <a:latin typeface="Candara" panose="020E0502030303020204" pitchFamily="34" charset="0"/>
              </a:rPr>
              <a:t>Re: </a:t>
            </a:r>
            <a:r>
              <a:rPr lang="en-GB" sz="4000" b="1" i="1" dirty="0" smtClean="0">
                <a:solidFill>
                  <a:schemeClr val="accent1">
                    <a:lumMod val="50000"/>
                  </a:schemeClr>
                </a:solidFill>
                <a:latin typeface="Candara" panose="020E0502030303020204" pitchFamily="34" charset="0"/>
              </a:rPr>
              <a:t>Publication </a:t>
            </a:r>
            <a:r>
              <a:rPr lang="en-GB" sz="4000" b="1" i="1" dirty="0">
                <a:solidFill>
                  <a:schemeClr val="accent1">
                    <a:lumMod val="50000"/>
                  </a:schemeClr>
                </a:solidFill>
                <a:latin typeface="Candara" panose="020E0502030303020204" pitchFamily="34" charset="0"/>
              </a:rPr>
              <a:t>of Revenue Issuances and </a:t>
            </a:r>
            <a:endParaRPr lang="en-GB" sz="4000" b="1" i="1" dirty="0" smtClean="0">
              <a:solidFill>
                <a:schemeClr val="accent1">
                  <a:lumMod val="50000"/>
                </a:schemeClr>
              </a:solidFill>
              <a:latin typeface="Candara" panose="020E0502030303020204" pitchFamily="34" charset="0"/>
            </a:endParaRPr>
          </a:p>
          <a:p>
            <a:pPr algn="ctr" defTabSz="914400" eaLnBrk="0" fontAlgn="base" hangingPunct="0">
              <a:spcAft>
                <a:spcPct val="0"/>
              </a:spcAft>
            </a:pPr>
            <a:r>
              <a:rPr lang="en-GB" sz="4000" b="1" i="1" dirty="0" smtClean="0">
                <a:solidFill>
                  <a:schemeClr val="accent1">
                    <a:lumMod val="50000"/>
                  </a:schemeClr>
                </a:solidFill>
                <a:latin typeface="Candara" panose="020E0502030303020204" pitchFamily="34" charset="0"/>
              </a:rPr>
              <a:t>other </a:t>
            </a:r>
            <a:r>
              <a:rPr lang="en-GB" sz="4000" b="1" i="1" dirty="0">
                <a:solidFill>
                  <a:schemeClr val="accent1">
                    <a:lumMod val="50000"/>
                  </a:schemeClr>
                </a:solidFill>
                <a:latin typeface="Candara" panose="020E0502030303020204" pitchFamily="34" charset="0"/>
              </a:rPr>
              <a:t>Information Materials of the </a:t>
            </a:r>
            <a:r>
              <a:rPr lang="en-GB" sz="4000" b="1" i="1" dirty="0" smtClean="0">
                <a:solidFill>
                  <a:schemeClr val="accent1">
                    <a:lumMod val="50000"/>
                  </a:schemeClr>
                </a:solidFill>
                <a:latin typeface="Candara" panose="020E0502030303020204" pitchFamily="34" charset="0"/>
              </a:rPr>
              <a:t>BIR</a:t>
            </a:r>
            <a:endParaRPr lang="en-GB" sz="4000" b="1" i="1" dirty="0">
              <a:solidFill>
                <a:schemeClr val="accent1">
                  <a:lumMod val="50000"/>
                </a:schemeClr>
              </a:solidFill>
              <a:latin typeface="Candara" panose="020E0502030303020204" pitchFamily="34" charset="0"/>
            </a:endParaRPr>
          </a:p>
        </p:txBody>
      </p:sp>
    </p:spTree>
    <p:extLst>
      <p:ext uri="{BB962C8B-B14F-4D97-AF65-F5344CB8AC3E}">
        <p14:creationId xmlns:p14="http://schemas.microsoft.com/office/powerpoint/2010/main" val="835307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2743" y="309471"/>
            <a:ext cx="10447599" cy="684442"/>
          </a:xfrm>
        </p:spPr>
        <p:txBody>
          <a:bodyPr vert="horz" lIns="91440" tIns="45720" rIns="91440" bIns="45720" rtlCol="0" anchor="t">
            <a:noAutofit/>
          </a:bodyPr>
          <a:lstStyle/>
          <a:p>
            <a:pPr algn="ctr"/>
            <a:r>
              <a:rPr lang="en-GB" sz="4400" b="1" dirty="0">
                <a:latin typeface="Candara" panose="020E0502030303020204" pitchFamily="34" charset="0"/>
                <a:ea typeface="+mj-ea"/>
              </a:rPr>
              <a:t>Reduced Interest Rate at 6%</a:t>
            </a:r>
            <a:endParaRPr lang="en-US" sz="4400" b="1" dirty="0">
              <a:latin typeface="Candara" panose="020E0502030303020204" pitchFamily="34" charset="0"/>
              <a:ea typeface="+mj-ea"/>
            </a:endParaRPr>
          </a:p>
        </p:txBody>
      </p:sp>
      <p:sp>
        <p:nvSpPr>
          <p:cNvPr id="4" name="Slide Number Placeholder 3"/>
          <p:cNvSpPr>
            <a:spLocks noGrp="1"/>
          </p:cNvSpPr>
          <p:nvPr>
            <p:ph type="sldNum" sz="quarter" idx="12"/>
          </p:nvPr>
        </p:nvSpPr>
        <p:spPr>
          <a:xfrm>
            <a:off x="540201" y="6131837"/>
            <a:ext cx="273531" cy="365125"/>
          </a:xfrm>
        </p:spPr>
        <p:txBody>
          <a:bodyPr/>
          <a:lstStyle/>
          <a:p>
            <a:fld id="{8563C82B-BB9A-4B6D-9EC2-6AEA76B2E3B9}" type="slidenum">
              <a:rPr lang="en-US" smtClean="0">
                <a:latin typeface="Candara" panose="020E0502030303020204" pitchFamily="34" charset="0"/>
              </a:rPr>
              <a:t>20</a:t>
            </a:fld>
            <a:endParaRPr lang="en-US" dirty="0">
              <a:latin typeface="Candara" panose="020E0502030303020204" pitchFamily="34" charset="0"/>
            </a:endParaRPr>
          </a:p>
        </p:txBody>
      </p:sp>
      <p:sp>
        <p:nvSpPr>
          <p:cNvPr id="5" name="Subtitle 4"/>
          <p:cNvSpPr>
            <a:spLocks noGrp="1"/>
          </p:cNvSpPr>
          <p:nvPr>
            <p:ph type="subTitle" idx="1"/>
          </p:nvPr>
        </p:nvSpPr>
        <p:spPr>
          <a:xfrm>
            <a:off x="882743" y="2207491"/>
            <a:ext cx="10763366" cy="4663642"/>
          </a:xfrm>
        </p:spPr>
        <p:txBody>
          <a:bodyPr>
            <a:noAutofit/>
          </a:bodyPr>
          <a:lstStyle/>
          <a:p>
            <a:pPr marL="571500" indent="-571500" algn="just">
              <a:spcBef>
                <a:spcPts val="0"/>
              </a:spcBef>
              <a:buClrTx/>
              <a:buFont typeface="+mj-lt"/>
              <a:buAutoNum type="arabicPeriod"/>
            </a:pPr>
            <a:r>
              <a:rPr lang="en-GB" sz="3200" dirty="0" smtClean="0">
                <a:latin typeface="Candara" panose="020E0502030303020204" pitchFamily="34" charset="0"/>
              </a:rPr>
              <a:t>Section 249 imposes an interest rate at twice the legal interest rate per </a:t>
            </a:r>
            <a:r>
              <a:rPr lang="en-GB" sz="3200" dirty="0" err="1" smtClean="0">
                <a:latin typeface="Candara" panose="020E0502030303020204" pitchFamily="34" charset="0"/>
              </a:rPr>
              <a:t>Bangko</a:t>
            </a:r>
            <a:r>
              <a:rPr lang="en-GB" sz="3200" dirty="0" smtClean="0">
                <a:latin typeface="Candara" panose="020E0502030303020204" pitchFamily="34" charset="0"/>
              </a:rPr>
              <a:t> </a:t>
            </a:r>
            <a:r>
              <a:rPr lang="en-GB" sz="3200" dirty="0" err="1" smtClean="0">
                <a:latin typeface="Candara" panose="020E0502030303020204" pitchFamily="34" charset="0"/>
              </a:rPr>
              <a:t>Sentral</a:t>
            </a:r>
            <a:r>
              <a:rPr lang="en-GB" sz="3200" dirty="0" smtClean="0">
                <a:latin typeface="Candara" panose="020E0502030303020204" pitchFamily="34" charset="0"/>
              </a:rPr>
              <a:t> ng </a:t>
            </a:r>
            <a:r>
              <a:rPr lang="en-GB" sz="3200" dirty="0" err="1" smtClean="0">
                <a:latin typeface="Candara" panose="020E0502030303020204" pitchFamily="34" charset="0"/>
              </a:rPr>
              <a:t>Pilipinas</a:t>
            </a:r>
            <a:endParaRPr lang="en-GB" sz="3200" dirty="0" smtClean="0">
              <a:latin typeface="Candara" panose="020E0502030303020204" pitchFamily="34" charset="0"/>
            </a:endParaRPr>
          </a:p>
          <a:p>
            <a:pPr marL="571500" indent="-571500" algn="just">
              <a:spcBef>
                <a:spcPts val="0"/>
              </a:spcBef>
              <a:buClrTx/>
              <a:buFont typeface="+mj-lt"/>
              <a:buAutoNum type="arabicPeriod"/>
            </a:pPr>
            <a:r>
              <a:rPr lang="en-GB" sz="3200" dirty="0" smtClean="0">
                <a:latin typeface="Candara" panose="020E0502030303020204" pitchFamily="34" charset="0"/>
              </a:rPr>
              <a:t>Since the legal interest rate per BSP is at 6%, then the usual rate is at 12%</a:t>
            </a:r>
          </a:p>
          <a:p>
            <a:pPr marL="571500" indent="-571500" algn="just">
              <a:spcBef>
                <a:spcPts val="0"/>
              </a:spcBef>
              <a:buClrTx/>
              <a:buFont typeface="+mj-lt"/>
              <a:buAutoNum type="arabicPeriod"/>
            </a:pPr>
            <a:r>
              <a:rPr lang="en-GB" sz="3200" dirty="0" smtClean="0">
                <a:latin typeface="Candara" panose="020E0502030303020204" pitchFamily="34" charset="0"/>
              </a:rPr>
              <a:t>Section 45 of the EOPT Act grants a 50% reduction of said rate to covered taxpayers, hence rate applicable to them is only at 6%</a:t>
            </a:r>
          </a:p>
          <a:p>
            <a:pPr marL="1028700" lvl="1" indent="-571500" algn="just">
              <a:buClrTx/>
              <a:buFont typeface="Wingdings" panose="05000000000000000000" pitchFamily="2" charset="2"/>
              <a:buChar char="Ø"/>
            </a:pPr>
            <a:r>
              <a:rPr lang="en-GB" sz="1000" i="1" dirty="0" smtClean="0">
                <a:solidFill>
                  <a:srgbClr val="5F5F5F"/>
                </a:solidFill>
                <a:latin typeface="Candara" panose="020E0502030303020204" pitchFamily="34" charset="0"/>
              </a:rPr>
              <a:t>It should be noted that Section 249 of the NIRC itself was not amended by the EOPT Act. Only the  EOPT Act included a provision regarding the reduced penalties granted to covered taxpayers.</a:t>
            </a:r>
            <a:endParaRPr lang="en-US" sz="1000" i="1" dirty="0">
              <a:solidFill>
                <a:srgbClr val="5F5F5F"/>
              </a:solidFill>
              <a:latin typeface="Candara" panose="020E0502030303020204" pitchFamily="34" charset="0"/>
            </a:endParaRPr>
          </a:p>
        </p:txBody>
      </p:sp>
      <p:sp>
        <p:nvSpPr>
          <p:cNvPr id="6" name="Title 1"/>
          <p:cNvSpPr txBox="1">
            <a:spLocks/>
          </p:cNvSpPr>
          <p:nvPr/>
        </p:nvSpPr>
        <p:spPr>
          <a:xfrm>
            <a:off x="1338561" y="878122"/>
            <a:ext cx="9777113" cy="1135261"/>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rgbClr val="0000FF"/>
                </a:solidFill>
                <a:latin typeface="Cambria" panose="02040503050406030204" pitchFamily="18" charset="0"/>
                <a:ea typeface="Cambria" panose="02040503050406030204" pitchFamily="18"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571500" indent="-571500" algn="ctr">
              <a:buFont typeface="Wingdings" panose="05000000000000000000" pitchFamily="2" charset="2"/>
              <a:buChar char="Ø"/>
            </a:pPr>
            <a:r>
              <a:rPr lang="en-GB" sz="3200" b="1" i="1" dirty="0" smtClean="0">
                <a:solidFill>
                  <a:schemeClr val="accent1">
                    <a:lumMod val="50000"/>
                  </a:schemeClr>
                </a:solidFill>
                <a:latin typeface="Candara" panose="020E0502030303020204" pitchFamily="34" charset="0"/>
              </a:rPr>
              <a:t>Imposed on any unpaid amount of tax instead of the usual rate per Section</a:t>
            </a:r>
            <a:r>
              <a:rPr lang="en-GB" sz="3200" dirty="0" smtClean="0">
                <a:solidFill>
                  <a:schemeClr val="accent1">
                    <a:lumMod val="50000"/>
                  </a:schemeClr>
                </a:solidFill>
                <a:latin typeface="Candara" panose="020E0502030303020204" pitchFamily="34" charset="0"/>
              </a:rPr>
              <a:t> </a:t>
            </a:r>
            <a:r>
              <a:rPr lang="en-GB" sz="3200" b="1" i="1" dirty="0" smtClean="0">
                <a:solidFill>
                  <a:schemeClr val="accent1">
                    <a:lumMod val="50000"/>
                  </a:schemeClr>
                </a:solidFill>
                <a:latin typeface="Candara" panose="020E0502030303020204" pitchFamily="34" charset="0"/>
              </a:rPr>
              <a:t>249, NIRC, as amended </a:t>
            </a:r>
            <a:endParaRPr lang="en-US" sz="3200" b="1" i="1" dirty="0">
              <a:solidFill>
                <a:schemeClr val="accent1">
                  <a:lumMod val="50000"/>
                </a:schemeClr>
              </a:solidFill>
              <a:latin typeface="Candara" panose="020E0502030303020204" pitchFamily="34" charset="0"/>
            </a:endParaRPr>
          </a:p>
        </p:txBody>
      </p:sp>
    </p:spTree>
    <p:extLst>
      <p:ext uri="{BB962C8B-B14F-4D97-AF65-F5344CB8AC3E}">
        <p14:creationId xmlns:p14="http://schemas.microsoft.com/office/powerpoint/2010/main" val="2942315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ipe(left)">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wipe(left)">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wipe(left)">
                                      <p:cBhvr>
                                        <p:cTn id="22" dur="500"/>
                                        <p:tgtEl>
                                          <p:spTgt spid="5">
                                            <p:txEl>
                                              <p:pRg st="2" end="2"/>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Effect transition="in" filter="wipe(left)">
                                      <p:cBhvr>
                                        <p:cTn id="25"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2743" y="309471"/>
            <a:ext cx="10447599" cy="813654"/>
          </a:xfrm>
        </p:spPr>
        <p:txBody>
          <a:bodyPr vert="horz" lIns="91440" tIns="45720" rIns="91440" bIns="45720" rtlCol="0" anchor="t">
            <a:noAutofit/>
          </a:bodyPr>
          <a:lstStyle/>
          <a:p>
            <a:pPr algn="ctr"/>
            <a:r>
              <a:rPr lang="en-GB" sz="4400" b="1" dirty="0">
                <a:latin typeface="Candara" panose="020E0502030303020204" pitchFamily="34" charset="0"/>
                <a:ea typeface="+mj-ea"/>
              </a:rPr>
              <a:t>Reduced Penalty Rate at P500</a:t>
            </a:r>
            <a:endParaRPr lang="en-US" sz="4400" b="1" dirty="0">
              <a:latin typeface="Candara" panose="020E0502030303020204" pitchFamily="34" charset="0"/>
              <a:ea typeface="+mj-ea"/>
            </a:endParaRPr>
          </a:p>
        </p:txBody>
      </p:sp>
      <p:sp>
        <p:nvSpPr>
          <p:cNvPr id="4" name="Slide Number Placeholder 3"/>
          <p:cNvSpPr>
            <a:spLocks noGrp="1"/>
          </p:cNvSpPr>
          <p:nvPr>
            <p:ph type="sldNum" sz="quarter" idx="12"/>
          </p:nvPr>
        </p:nvSpPr>
        <p:spPr>
          <a:xfrm>
            <a:off x="540201" y="6131837"/>
            <a:ext cx="273531" cy="365125"/>
          </a:xfrm>
        </p:spPr>
        <p:txBody>
          <a:bodyPr/>
          <a:lstStyle/>
          <a:p>
            <a:fld id="{8563C82B-BB9A-4B6D-9EC2-6AEA76B2E3B9}" type="slidenum">
              <a:rPr lang="en-US" smtClean="0">
                <a:latin typeface="Candara" panose="020E0502030303020204" pitchFamily="34" charset="0"/>
              </a:rPr>
              <a:t>21</a:t>
            </a:fld>
            <a:endParaRPr lang="en-US" dirty="0">
              <a:latin typeface="Candara" panose="020E0502030303020204" pitchFamily="34" charset="0"/>
            </a:endParaRPr>
          </a:p>
        </p:txBody>
      </p:sp>
      <p:sp>
        <p:nvSpPr>
          <p:cNvPr id="5" name="Subtitle 4"/>
          <p:cNvSpPr>
            <a:spLocks noGrp="1"/>
          </p:cNvSpPr>
          <p:nvPr>
            <p:ph type="subTitle" idx="1"/>
          </p:nvPr>
        </p:nvSpPr>
        <p:spPr>
          <a:xfrm>
            <a:off x="997043" y="1926030"/>
            <a:ext cx="10863742" cy="4388369"/>
          </a:xfrm>
        </p:spPr>
        <p:txBody>
          <a:bodyPr>
            <a:noAutofit/>
          </a:bodyPr>
          <a:lstStyle/>
          <a:p>
            <a:pPr marL="514350" lvl="0" indent="-514350" defTabSz="914400" eaLnBrk="0" fontAlgn="base" hangingPunct="0">
              <a:spcBef>
                <a:spcPct val="0"/>
              </a:spcBef>
              <a:spcAft>
                <a:spcPct val="0"/>
              </a:spcAft>
              <a:buClrTx/>
              <a:buFont typeface="+mj-lt"/>
              <a:buAutoNum type="arabicPeriod"/>
            </a:pPr>
            <a:r>
              <a:rPr lang="en-US" altLang="en-US" sz="3200" dirty="0" smtClean="0">
                <a:latin typeface="Candara" panose="020E0502030303020204" pitchFamily="34" charset="0"/>
              </a:rPr>
              <a:t>Failure to file </a:t>
            </a:r>
            <a:r>
              <a:rPr lang="en-US" altLang="en-US" sz="3200" dirty="0">
                <a:latin typeface="Candara" panose="020E0502030303020204" pitchFamily="34" charset="0"/>
              </a:rPr>
              <a:t>an information return, statement or </a:t>
            </a:r>
            <a:r>
              <a:rPr lang="en-US" altLang="en-US" sz="3200" dirty="0" smtClean="0">
                <a:latin typeface="Candara" panose="020E0502030303020204" pitchFamily="34" charset="0"/>
              </a:rPr>
              <a:t>list</a:t>
            </a:r>
          </a:p>
          <a:p>
            <a:pPr marL="514350" lvl="0" indent="-514350" defTabSz="914400" eaLnBrk="0" fontAlgn="base" hangingPunct="0">
              <a:spcBef>
                <a:spcPct val="0"/>
              </a:spcBef>
              <a:spcAft>
                <a:spcPct val="0"/>
              </a:spcAft>
              <a:buClrTx/>
              <a:buFont typeface="+mj-lt"/>
              <a:buAutoNum type="arabicPeriod"/>
            </a:pPr>
            <a:r>
              <a:rPr lang="en-US" altLang="en-US" sz="3200" dirty="0" smtClean="0">
                <a:latin typeface="Candara" panose="020E0502030303020204" pitchFamily="34" charset="0"/>
              </a:rPr>
              <a:t>Failure to keep </a:t>
            </a:r>
            <a:r>
              <a:rPr lang="en-US" altLang="en-US" sz="3200" dirty="0">
                <a:latin typeface="Candara" panose="020E0502030303020204" pitchFamily="34" charset="0"/>
              </a:rPr>
              <a:t>any </a:t>
            </a:r>
            <a:r>
              <a:rPr lang="en-US" altLang="en-US" sz="3200" dirty="0" smtClean="0">
                <a:latin typeface="Candara" panose="020E0502030303020204" pitchFamily="34" charset="0"/>
              </a:rPr>
              <a:t>record</a:t>
            </a:r>
          </a:p>
          <a:p>
            <a:pPr marL="514350" lvl="0" indent="-514350" defTabSz="914400" eaLnBrk="0" fontAlgn="base" hangingPunct="0">
              <a:spcBef>
                <a:spcPct val="0"/>
              </a:spcBef>
              <a:spcAft>
                <a:spcPct val="0"/>
              </a:spcAft>
              <a:buClrTx/>
              <a:buFont typeface="+mj-lt"/>
              <a:buAutoNum type="arabicPeriod"/>
            </a:pPr>
            <a:r>
              <a:rPr lang="en-US" altLang="en-US" sz="3200" dirty="0" smtClean="0">
                <a:latin typeface="Candara" panose="020E0502030303020204" pitchFamily="34" charset="0"/>
              </a:rPr>
              <a:t>Failure to supply </a:t>
            </a:r>
            <a:r>
              <a:rPr lang="en-US" altLang="en-US" sz="3200" dirty="0">
                <a:latin typeface="Candara" panose="020E0502030303020204" pitchFamily="34" charset="0"/>
              </a:rPr>
              <a:t>any </a:t>
            </a:r>
            <a:r>
              <a:rPr lang="en-US" altLang="en-US" sz="3200" dirty="0" smtClean="0">
                <a:latin typeface="Candara" panose="020E0502030303020204" pitchFamily="34" charset="0"/>
              </a:rPr>
              <a:t>information</a:t>
            </a:r>
          </a:p>
          <a:p>
            <a:pPr lvl="0" algn="just" defTabSz="914400" eaLnBrk="0" fontAlgn="base" hangingPunct="0">
              <a:spcBef>
                <a:spcPct val="0"/>
              </a:spcBef>
              <a:spcAft>
                <a:spcPct val="0"/>
              </a:spcAft>
              <a:buClrTx/>
            </a:pPr>
            <a:endParaRPr lang="en-US" altLang="en-US" sz="2800" dirty="0">
              <a:latin typeface="Candara" panose="020E0502030303020204" pitchFamily="34" charset="0"/>
            </a:endParaRPr>
          </a:p>
          <a:p>
            <a:pPr marL="457200" lvl="0" indent="-457200" algn="just" defTabSz="914400" eaLnBrk="0" fontAlgn="base" hangingPunct="0">
              <a:spcBef>
                <a:spcPct val="0"/>
              </a:spcBef>
              <a:spcAft>
                <a:spcPct val="0"/>
              </a:spcAft>
              <a:buClrTx/>
              <a:buFont typeface="Wingdings" panose="05000000000000000000" pitchFamily="2" charset="2"/>
              <a:buChar char="Ø"/>
            </a:pPr>
            <a:r>
              <a:rPr lang="en-GB" altLang="en-US" sz="2800" i="1" dirty="0" smtClean="0">
                <a:latin typeface="Candara" panose="020E0502030303020204" pitchFamily="34" charset="0"/>
              </a:rPr>
              <a:t>Information is required by the Tax Code or by the CIR</a:t>
            </a:r>
            <a:endParaRPr lang="en-US" altLang="en-US" sz="2800" i="1" dirty="0" smtClean="0">
              <a:latin typeface="Candara" panose="020E0502030303020204" pitchFamily="34" charset="0"/>
            </a:endParaRPr>
          </a:p>
          <a:p>
            <a:pPr marL="457200" lvl="0" indent="-457200" algn="just" defTabSz="914400" eaLnBrk="0" fontAlgn="base" hangingPunct="0">
              <a:spcBef>
                <a:spcPct val="0"/>
              </a:spcBef>
              <a:spcAft>
                <a:spcPct val="0"/>
              </a:spcAft>
              <a:buClrTx/>
              <a:buFont typeface="Wingdings" panose="05000000000000000000" pitchFamily="2" charset="2"/>
              <a:buChar char="Ø"/>
            </a:pPr>
            <a:r>
              <a:rPr lang="en-US" altLang="en-US" sz="2800" i="1" dirty="0" smtClean="0">
                <a:latin typeface="Candara" panose="020E0502030303020204" pitchFamily="34" charset="0"/>
              </a:rPr>
              <a:t>Penalty of P500 is </a:t>
            </a:r>
            <a:r>
              <a:rPr lang="en-US" altLang="en-US" sz="2800" b="1" i="1" dirty="0" smtClean="0">
                <a:solidFill>
                  <a:schemeClr val="accent1">
                    <a:lumMod val="50000"/>
                  </a:schemeClr>
                </a:solidFill>
                <a:latin typeface="Candara" panose="020E0502030303020204" pitchFamily="34" charset="0"/>
              </a:rPr>
              <a:t>for </a:t>
            </a:r>
            <a:r>
              <a:rPr lang="en-US" altLang="en-US" sz="2800" b="1" i="1" dirty="0">
                <a:solidFill>
                  <a:schemeClr val="accent1">
                    <a:lumMod val="50000"/>
                  </a:schemeClr>
                </a:solidFill>
                <a:latin typeface="Candara" panose="020E0502030303020204" pitchFamily="34" charset="0"/>
              </a:rPr>
              <a:t>each </a:t>
            </a:r>
            <a:r>
              <a:rPr lang="en-US" altLang="en-US" sz="2800" b="1" i="1" dirty="0" smtClean="0">
                <a:solidFill>
                  <a:schemeClr val="accent1">
                    <a:lumMod val="50000"/>
                  </a:schemeClr>
                </a:solidFill>
                <a:latin typeface="Candara" panose="020E0502030303020204" pitchFamily="34" charset="0"/>
              </a:rPr>
              <a:t>failure </a:t>
            </a:r>
            <a:r>
              <a:rPr lang="en-US" altLang="en-US" sz="2800" i="1" dirty="0" smtClean="0">
                <a:latin typeface="Candara" panose="020E0502030303020204" pitchFamily="34" charset="0"/>
              </a:rPr>
              <a:t>upon </a:t>
            </a:r>
            <a:r>
              <a:rPr lang="en-US" altLang="en-US" sz="2800" i="1" dirty="0">
                <a:latin typeface="Candara" panose="020E0502030303020204" pitchFamily="34" charset="0"/>
              </a:rPr>
              <a:t>notice and demand by the Commissioner of Internal </a:t>
            </a:r>
            <a:r>
              <a:rPr lang="en-US" altLang="en-US" sz="2800" i="1" dirty="0" smtClean="0">
                <a:latin typeface="Candara" panose="020E0502030303020204" pitchFamily="34" charset="0"/>
              </a:rPr>
              <a:t>Revenue.</a:t>
            </a:r>
          </a:p>
          <a:p>
            <a:pPr marL="457200" lvl="0" indent="-457200" algn="just" defTabSz="914400" eaLnBrk="0" fontAlgn="base" hangingPunct="0">
              <a:spcBef>
                <a:spcPct val="0"/>
              </a:spcBef>
              <a:spcAft>
                <a:spcPct val="0"/>
              </a:spcAft>
              <a:buClrTx/>
              <a:buFont typeface="Wingdings" panose="05000000000000000000" pitchFamily="2" charset="2"/>
              <a:buChar char="Ø"/>
            </a:pPr>
            <a:r>
              <a:rPr lang="en-US" altLang="en-US" sz="2800" i="1" dirty="0" smtClean="0">
                <a:latin typeface="Candara" panose="020E0502030303020204" pitchFamily="34" charset="0"/>
              </a:rPr>
              <a:t>Aggregate </a:t>
            </a:r>
            <a:r>
              <a:rPr lang="en-US" altLang="en-US" sz="2800" i="1" dirty="0">
                <a:latin typeface="Candara" panose="020E0502030303020204" pitchFamily="34" charset="0"/>
              </a:rPr>
              <a:t>amount to be imposed </a:t>
            </a:r>
            <a:r>
              <a:rPr lang="en-US" altLang="en-US" sz="2800" i="1" dirty="0" smtClean="0">
                <a:latin typeface="Candara" panose="020E0502030303020204" pitchFamily="34" charset="0"/>
              </a:rPr>
              <a:t>during </a:t>
            </a:r>
            <a:r>
              <a:rPr lang="en-US" altLang="en-US" sz="2800" i="1" dirty="0">
                <a:latin typeface="Candara" panose="020E0502030303020204" pitchFamily="34" charset="0"/>
              </a:rPr>
              <a:t>a calendar </a:t>
            </a:r>
            <a:r>
              <a:rPr lang="en-US" altLang="en-US" sz="2800" i="1" dirty="0" smtClean="0">
                <a:latin typeface="Candara" panose="020E0502030303020204" pitchFamily="34" charset="0"/>
              </a:rPr>
              <a:t>year should </a:t>
            </a:r>
            <a:r>
              <a:rPr lang="en-US" altLang="en-US" sz="2800" b="1" i="1" dirty="0" smtClean="0">
                <a:solidFill>
                  <a:schemeClr val="accent1">
                    <a:lumMod val="50000"/>
                  </a:schemeClr>
                </a:solidFill>
                <a:latin typeface="Candara" panose="020E0502030303020204" pitchFamily="34" charset="0"/>
              </a:rPr>
              <a:t>NOT</a:t>
            </a:r>
            <a:r>
              <a:rPr lang="en-US" altLang="en-US" sz="2800" i="1" dirty="0" smtClean="0">
                <a:latin typeface="Candara" panose="020E0502030303020204" pitchFamily="34" charset="0"/>
              </a:rPr>
              <a:t> exceed P12,500.00 (usual maximum is at P25,000)</a:t>
            </a:r>
            <a:endParaRPr lang="en-US" altLang="en-US" sz="2800" i="1" dirty="0">
              <a:latin typeface="Candara" panose="020E0502030303020204" pitchFamily="34" charset="0"/>
            </a:endParaRPr>
          </a:p>
          <a:p>
            <a:pPr lvl="0" defTabSz="914400" eaLnBrk="0" fontAlgn="base" hangingPunct="0">
              <a:spcBef>
                <a:spcPct val="0"/>
              </a:spcBef>
              <a:spcAft>
                <a:spcPct val="0"/>
              </a:spcAft>
              <a:buClrTx/>
            </a:pPr>
            <a:endParaRPr lang="en-US" altLang="en-US" sz="3200" dirty="0">
              <a:latin typeface="Candara" panose="020E0502030303020204" pitchFamily="34" charset="0"/>
            </a:endParaRPr>
          </a:p>
          <a:p>
            <a:pPr marL="514350" indent="-514350" algn="just">
              <a:buClrTx/>
              <a:buFont typeface="Wingdings" panose="05000000000000000000" pitchFamily="2" charset="2"/>
              <a:buChar char="Ø"/>
            </a:pPr>
            <a:endParaRPr lang="en-GB" sz="3200" i="1" dirty="0" smtClean="0">
              <a:latin typeface="Candara" panose="020E0502030303020204" pitchFamily="34" charset="0"/>
            </a:endParaRPr>
          </a:p>
          <a:p>
            <a:pPr algn="just">
              <a:buClrTx/>
            </a:pPr>
            <a:endParaRPr lang="en-US" sz="3200" i="1" dirty="0">
              <a:solidFill>
                <a:schemeClr val="tx1"/>
              </a:solidFill>
              <a:latin typeface="Candara" panose="020E0502030303020204" pitchFamily="34" charset="0"/>
            </a:endParaRPr>
          </a:p>
        </p:txBody>
      </p:sp>
      <p:sp>
        <p:nvSpPr>
          <p:cNvPr id="6" name="Title 1"/>
          <p:cNvSpPr txBox="1">
            <a:spLocks/>
          </p:cNvSpPr>
          <p:nvPr/>
        </p:nvSpPr>
        <p:spPr>
          <a:xfrm>
            <a:off x="540201" y="1393151"/>
            <a:ext cx="11206284" cy="513019"/>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rgbClr val="0000FF"/>
                </a:solidFill>
                <a:latin typeface="Cambria" panose="02040503050406030204" pitchFamily="18" charset="0"/>
                <a:ea typeface="Cambria" panose="02040503050406030204" pitchFamily="18"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571500" indent="-571500" algn="ctr">
              <a:buFont typeface="Wingdings" panose="05000000000000000000" pitchFamily="2" charset="2"/>
              <a:buChar char="Ø"/>
            </a:pPr>
            <a:r>
              <a:rPr lang="en-GB" sz="3200" b="1" i="1" dirty="0" smtClean="0">
                <a:solidFill>
                  <a:schemeClr val="accent1">
                    <a:lumMod val="50000"/>
                  </a:schemeClr>
                </a:solidFill>
                <a:latin typeface="Candara" panose="020E0502030303020204" pitchFamily="34" charset="0"/>
              </a:rPr>
              <a:t>Instead of P1,000 per Section 250, NIRC, as amended for:</a:t>
            </a:r>
            <a:endParaRPr lang="en-US" sz="3200" b="1" i="1" dirty="0">
              <a:solidFill>
                <a:schemeClr val="accent1">
                  <a:lumMod val="50000"/>
                </a:schemeClr>
              </a:solidFill>
              <a:latin typeface="Candara" panose="020E0502030303020204" pitchFamily="34" charset="0"/>
            </a:endParaRPr>
          </a:p>
        </p:txBody>
      </p:sp>
    </p:spTree>
    <p:extLst>
      <p:ext uri="{BB962C8B-B14F-4D97-AF65-F5344CB8AC3E}">
        <p14:creationId xmlns:p14="http://schemas.microsoft.com/office/powerpoint/2010/main" val="1269040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ipe(left)">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wipe(left)">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wipe(left)">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wipe(left)">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wipe(left)">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wipe(left)">
                                      <p:cBhvr>
                                        <p:cTn id="37"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30443" y="333190"/>
            <a:ext cx="9423307" cy="657410"/>
          </a:xfrm>
        </p:spPr>
        <p:txBody>
          <a:bodyPr vert="horz" lIns="91440" tIns="45720" rIns="91440" bIns="45720" rtlCol="0" anchor="t">
            <a:noAutofit/>
          </a:bodyPr>
          <a:lstStyle/>
          <a:p>
            <a:r>
              <a:rPr lang="en-GB" sz="4400" b="1" dirty="0">
                <a:latin typeface="Candara" panose="020E0502030303020204" pitchFamily="34" charset="0"/>
                <a:ea typeface="+mj-ea"/>
              </a:rPr>
              <a:t>Reduced Compromise Penalty Rates </a:t>
            </a:r>
            <a:endParaRPr lang="en-US" sz="4400" b="1" dirty="0">
              <a:latin typeface="Candara" panose="020E0502030303020204" pitchFamily="34" charset="0"/>
              <a:ea typeface="+mj-ea"/>
            </a:endParaRPr>
          </a:p>
        </p:txBody>
      </p:sp>
      <p:sp>
        <p:nvSpPr>
          <p:cNvPr id="4" name="Slide Number Placeholder 3"/>
          <p:cNvSpPr>
            <a:spLocks noGrp="1"/>
          </p:cNvSpPr>
          <p:nvPr>
            <p:ph type="sldNum" sz="quarter" idx="12"/>
          </p:nvPr>
        </p:nvSpPr>
        <p:spPr>
          <a:xfrm>
            <a:off x="540201" y="6131837"/>
            <a:ext cx="466367" cy="365125"/>
          </a:xfrm>
        </p:spPr>
        <p:txBody>
          <a:bodyPr/>
          <a:lstStyle/>
          <a:p>
            <a:fld id="{8563C82B-BB9A-4B6D-9EC2-6AEA76B2E3B9}" type="slidenum">
              <a:rPr lang="en-US" smtClean="0">
                <a:latin typeface="Candara" panose="020E0502030303020204" pitchFamily="34" charset="0"/>
              </a:rPr>
              <a:t>22</a:t>
            </a:fld>
            <a:endParaRPr lang="en-US" dirty="0">
              <a:latin typeface="Candara" panose="020E0502030303020204" pitchFamily="34" charset="0"/>
            </a:endParaRPr>
          </a:p>
        </p:txBody>
      </p:sp>
      <p:sp>
        <p:nvSpPr>
          <p:cNvPr id="5" name="Subtitle 4"/>
          <p:cNvSpPr>
            <a:spLocks noGrp="1"/>
          </p:cNvSpPr>
          <p:nvPr>
            <p:ph type="subTitle" idx="1"/>
          </p:nvPr>
        </p:nvSpPr>
        <p:spPr>
          <a:xfrm>
            <a:off x="1006568" y="2342160"/>
            <a:ext cx="10863742" cy="4022064"/>
          </a:xfrm>
        </p:spPr>
        <p:txBody>
          <a:bodyPr>
            <a:noAutofit/>
          </a:bodyPr>
          <a:lstStyle/>
          <a:p>
            <a:pPr marL="457200" indent="-457200">
              <a:spcBef>
                <a:spcPts val="0"/>
              </a:spcBef>
              <a:buClrTx/>
              <a:buFont typeface="+mj-lt"/>
              <a:buAutoNum type="arabicPeriod"/>
            </a:pPr>
            <a:r>
              <a:rPr lang="en-US" sz="3200" dirty="0" smtClean="0">
                <a:latin typeface="Candara" panose="020E0502030303020204" pitchFamily="34" charset="0"/>
              </a:rPr>
              <a:t>Section 113 - invoicing and accounting requirements for VAT taxpayers</a:t>
            </a:r>
          </a:p>
          <a:p>
            <a:pPr marL="457200" indent="-457200">
              <a:spcBef>
                <a:spcPts val="0"/>
              </a:spcBef>
              <a:buClrTx/>
              <a:buFont typeface="+mj-lt"/>
              <a:buAutoNum type="arabicPeriod"/>
            </a:pPr>
            <a:r>
              <a:rPr lang="en-US" sz="3200" dirty="0" smtClean="0">
                <a:latin typeface="Candara" panose="020E0502030303020204" pitchFamily="34" charset="0"/>
              </a:rPr>
              <a:t>Section 237 - issuance of invoices</a:t>
            </a:r>
          </a:p>
          <a:p>
            <a:pPr marL="457200" indent="-457200">
              <a:spcBef>
                <a:spcPts val="0"/>
              </a:spcBef>
              <a:buClrTx/>
              <a:buFont typeface="+mj-lt"/>
              <a:buAutoNum type="arabicPeriod"/>
            </a:pPr>
            <a:r>
              <a:rPr lang="en-US" sz="3200" dirty="0" smtClean="0">
                <a:latin typeface="Candara" panose="020E0502030303020204" pitchFamily="34" charset="0"/>
              </a:rPr>
              <a:t>Section 238 -  printing of invoices</a:t>
            </a:r>
          </a:p>
          <a:p>
            <a:pPr lvl="0" defTabSz="914400" eaLnBrk="0" fontAlgn="base" hangingPunct="0">
              <a:spcBef>
                <a:spcPct val="0"/>
              </a:spcBef>
              <a:spcAft>
                <a:spcPct val="0"/>
              </a:spcAft>
              <a:buClrTx/>
            </a:pPr>
            <a:endParaRPr lang="en-US" altLang="en-US" sz="3200" dirty="0">
              <a:latin typeface="Candara" panose="020E0502030303020204" pitchFamily="34" charset="0"/>
            </a:endParaRPr>
          </a:p>
          <a:p>
            <a:pPr marL="514350" indent="-514350" algn="just">
              <a:buClrTx/>
              <a:buFont typeface="Wingdings" panose="05000000000000000000" pitchFamily="2" charset="2"/>
              <a:buChar char="Ø"/>
            </a:pPr>
            <a:endParaRPr lang="en-GB" sz="3200" i="1" dirty="0" smtClean="0">
              <a:latin typeface="Candara" panose="020E0502030303020204" pitchFamily="34" charset="0"/>
            </a:endParaRPr>
          </a:p>
          <a:p>
            <a:pPr algn="just">
              <a:buClrTx/>
            </a:pPr>
            <a:endParaRPr lang="en-US" sz="3200" i="1" dirty="0">
              <a:solidFill>
                <a:schemeClr val="tx1"/>
              </a:solidFill>
              <a:latin typeface="Candara" panose="020E0502030303020204" pitchFamily="34" charset="0"/>
            </a:endParaRPr>
          </a:p>
        </p:txBody>
      </p:sp>
      <p:sp>
        <p:nvSpPr>
          <p:cNvPr id="6" name="Title 1"/>
          <p:cNvSpPr txBox="1">
            <a:spLocks/>
          </p:cNvSpPr>
          <p:nvPr/>
        </p:nvSpPr>
        <p:spPr>
          <a:xfrm>
            <a:off x="576317" y="1272602"/>
            <a:ext cx="11060447" cy="943800"/>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rgbClr val="0000FF"/>
                </a:solidFill>
                <a:latin typeface="Cambria" panose="02040503050406030204" pitchFamily="18" charset="0"/>
                <a:ea typeface="Cambria" panose="02040503050406030204" pitchFamily="18"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571500" indent="-571500" algn="just">
              <a:buFont typeface="Wingdings" panose="05000000000000000000" pitchFamily="2" charset="2"/>
              <a:buChar char="Ø"/>
            </a:pPr>
            <a:r>
              <a:rPr lang="en-GB" sz="3200" b="1" i="1" dirty="0" smtClean="0">
                <a:solidFill>
                  <a:schemeClr val="accent1">
                    <a:lumMod val="50000"/>
                  </a:schemeClr>
                </a:solidFill>
                <a:latin typeface="Candara" panose="020E0502030303020204" pitchFamily="34" charset="0"/>
              </a:rPr>
              <a:t>At 50% of the rates prescribed under RMO 7-2015 and its amendments for violations of the following NIRC provisions:</a:t>
            </a:r>
            <a:endParaRPr lang="en-US" sz="3200" b="1" i="1" dirty="0">
              <a:solidFill>
                <a:schemeClr val="accent1">
                  <a:lumMod val="50000"/>
                </a:schemeClr>
              </a:solidFill>
              <a:latin typeface="Candara" panose="020E0502030303020204" pitchFamily="34" charset="0"/>
            </a:endParaRPr>
          </a:p>
        </p:txBody>
      </p:sp>
      <p:sp>
        <p:nvSpPr>
          <p:cNvPr id="3" name="Rectangle 2"/>
          <p:cNvSpPr/>
          <p:nvPr/>
        </p:nvSpPr>
        <p:spPr>
          <a:xfrm>
            <a:off x="1234502" y="4426155"/>
            <a:ext cx="9915525" cy="1815882"/>
          </a:xfrm>
          <a:prstGeom prst="rect">
            <a:avLst/>
          </a:prstGeom>
        </p:spPr>
        <p:txBody>
          <a:bodyPr wrap="square">
            <a:spAutoFit/>
          </a:bodyPr>
          <a:lstStyle/>
          <a:p>
            <a:pPr marL="971550" indent="-571500" algn="just">
              <a:spcBef>
                <a:spcPts val="0"/>
              </a:spcBef>
              <a:buClrTx/>
              <a:buFont typeface="Wingdings" panose="05000000000000000000" pitchFamily="2" charset="2"/>
              <a:buChar char="Ø"/>
            </a:pPr>
            <a:r>
              <a:rPr lang="en-US" sz="2800" i="1" dirty="0">
                <a:latin typeface="Candara" panose="020E0502030303020204" pitchFamily="34" charset="0"/>
              </a:rPr>
              <a:t>The violations should not involve fraud</a:t>
            </a:r>
          </a:p>
          <a:p>
            <a:pPr marL="971550" indent="-571500" algn="just">
              <a:spcBef>
                <a:spcPts val="0"/>
              </a:spcBef>
              <a:buClrTx/>
              <a:buFont typeface="Wingdings" panose="05000000000000000000" pitchFamily="2" charset="2"/>
              <a:buChar char="Ø"/>
            </a:pPr>
            <a:r>
              <a:rPr lang="en-GB" sz="2800" i="1" dirty="0">
                <a:latin typeface="Candara" panose="020E0502030303020204" pitchFamily="34" charset="0"/>
              </a:rPr>
              <a:t>These are offenses punishable under Section 264 of the NIRC</a:t>
            </a:r>
          </a:p>
          <a:p>
            <a:pPr marL="971550" indent="-571500" algn="just">
              <a:spcBef>
                <a:spcPts val="0"/>
              </a:spcBef>
              <a:buClrTx/>
              <a:buFont typeface="Wingdings" panose="05000000000000000000" pitchFamily="2" charset="2"/>
              <a:buChar char="Ø"/>
            </a:pPr>
            <a:r>
              <a:rPr lang="en-GB" sz="2800" i="1" dirty="0">
                <a:latin typeface="Candara" panose="020E0502030303020204" pitchFamily="34" charset="0"/>
              </a:rPr>
              <a:t>Payment of the reduced compromise penalty </a:t>
            </a:r>
            <a:r>
              <a:rPr lang="en-GB" sz="2800" i="1" dirty="0" smtClean="0">
                <a:latin typeface="Candara" panose="020E0502030303020204" pitchFamily="34" charset="0"/>
              </a:rPr>
              <a:t>shall be in </a:t>
            </a:r>
            <a:r>
              <a:rPr lang="en-GB" sz="2800" i="1" dirty="0">
                <a:latin typeface="Candara" panose="020E0502030303020204" pitchFamily="34" charset="0"/>
              </a:rPr>
              <a:t>lieu of criminal prosecution</a:t>
            </a:r>
            <a:endParaRPr lang="en-US" sz="2800" i="1" dirty="0">
              <a:latin typeface="Candara" panose="020E0502030303020204" pitchFamily="34" charset="0"/>
            </a:endParaRPr>
          </a:p>
        </p:txBody>
      </p:sp>
    </p:spTree>
    <p:extLst>
      <p:ext uri="{BB962C8B-B14F-4D97-AF65-F5344CB8AC3E}">
        <p14:creationId xmlns:p14="http://schemas.microsoft.com/office/powerpoint/2010/main" val="2336992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ipe(left)">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wipe(left)">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wipe(left)">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wipe(left)">
                                      <p:cBhvr>
                                        <p:cTn id="27" dur="500"/>
                                        <p:tgtEl>
                                          <p:spTgt spid="3">
                                            <p:txEl>
                                              <p:pRg st="0" end="0"/>
                                            </p:txEl>
                                          </p:spTgt>
                                        </p:tgtEl>
                                      </p:cBhvr>
                                    </p:animEffect>
                                  </p:childTnLst>
                                </p:cTn>
                              </p:par>
                            </p:childTnLst>
                          </p:cTn>
                        </p:par>
                        <p:par>
                          <p:cTn id="28" fill="hold">
                            <p:stCondLst>
                              <p:cond delay="500"/>
                            </p:stCondLst>
                            <p:childTnLst>
                              <p:par>
                                <p:cTn id="29" presetID="22" presetClass="entr" presetSubtype="8" fill="hold" grpId="0" nodeType="after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Effect transition="in" filter="wipe(left)">
                                      <p:cBhvr>
                                        <p:cTn id="31" dur="500"/>
                                        <p:tgtEl>
                                          <p:spTgt spid="3">
                                            <p:txEl>
                                              <p:pRg st="1" end="1"/>
                                            </p:txEl>
                                          </p:spTgt>
                                        </p:tgtEl>
                                      </p:cBhvr>
                                    </p:animEffect>
                                  </p:childTnLst>
                                </p:cTn>
                              </p:par>
                            </p:childTnLst>
                          </p:cTn>
                        </p:par>
                        <p:par>
                          <p:cTn id="32" fill="hold">
                            <p:stCondLst>
                              <p:cond delay="1000"/>
                            </p:stCondLst>
                            <p:childTnLst>
                              <p:par>
                                <p:cTn id="33" presetID="22" presetClass="entr" presetSubtype="8" fill="hold" grpId="0" nodeType="after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Effect transition="in" filter="wipe(left)">
                                      <p:cBhvr>
                                        <p:cTn id="3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1406" y="2530694"/>
            <a:ext cx="9800112" cy="764956"/>
          </a:xfrm>
        </p:spPr>
        <p:txBody>
          <a:bodyPr>
            <a:normAutofit/>
          </a:bodyPr>
          <a:lstStyle/>
          <a:p>
            <a:pPr algn="ctr"/>
            <a:r>
              <a:rPr lang="en-GB" sz="4400" b="1" dirty="0" smtClean="0">
                <a:solidFill>
                  <a:srgbClr val="0000FF"/>
                </a:solidFill>
              </a:rPr>
              <a:t>END OF RR 6-2024</a:t>
            </a:r>
            <a:endParaRPr lang="en-US" sz="4400" b="1" dirty="0">
              <a:solidFill>
                <a:srgbClr val="FF0000"/>
              </a:solidFill>
            </a:endParaRPr>
          </a:p>
        </p:txBody>
      </p:sp>
      <p:sp>
        <p:nvSpPr>
          <p:cNvPr id="4" name="Slide Number Placeholder 3"/>
          <p:cNvSpPr>
            <a:spLocks noGrp="1"/>
          </p:cNvSpPr>
          <p:nvPr>
            <p:ph type="sldNum" sz="quarter" idx="12"/>
          </p:nvPr>
        </p:nvSpPr>
        <p:spPr/>
        <p:txBody>
          <a:bodyPr/>
          <a:lstStyle/>
          <a:p>
            <a:fld id="{84C0F6EA-9046-4E24-AD8E-1CE160076AE9}" type="slidenum">
              <a:rPr lang="en-US" smtClean="0"/>
              <a:pPr/>
              <a:t>23</a:t>
            </a:fld>
            <a:endParaRPr lang="en-US" dirty="0"/>
          </a:p>
        </p:txBody>
      </p:sp>
    </p:spTree>
    <p:extLst>
      <p:ext uri="{BB962C8B-B14F-4D97-AF65-F5344CB8AC3E}">
        <p14:creationId xmlns:p14="http://schemas.microsoft.com/office/powerpoint/2010/main" val="2796412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Grp="1" noChangeArrowheads="1"/>
          </p:cNvSpPr>
          <p:nvPr>
            <p:ph type="ctrTitle"/>
          </p:nvPr>
        </p:nvSpPr>
        <p:spPr bwMode="auto">
          <a:xfrm>
            <a:off x="1252372" y="1041616"/>
            <a:ext cx="1080725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effectLst/>
                <a:latin typeface="Candara" panose="020E0502030303020204" pitchFamily="34" charset="0"/>
              </a:rPr>
              <a:t>REVENUE REGULATIONS NO. 4-2024</a:t>
            </a:r>
          </a:p>
        </p:txBody>
      </p:sp>
      <p:sp>
        <p:nvSpPr>
          <p:cNvPr id="2" name="Rectangle 1"/>
          <p:cNvSpPr/>
          <p:nvPr/>
        </p:nvSpPr>
        <p:spPr>
          <a:xfrm>
            <a:off x="608012" y="2282998"/>
            <a:ext cx="11195435" cy="3508653"/>
          </a:xfrm>
          <a:prstGeom prst="rect">
            <a:avLst/>
          </a:prstGeom>
        </p:spPr>
        <p:txBody>
          <a:bodyPr wrap="square">
            <a:spAutoFit/>
          </a:bodyPr>
          <a:lstStyle/>
          <a:p>
            <a:pPr marL="517525" marR="0" lvl="0" indent="-517525" algn="l" defTabSz="914400"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kumimoji="0" lang="en-GB" sz="3200" b="0" i="1" u="none" strike="noStrike" kern="1200" cap="none" spc="0" normalizeH="0" baseline="0" noProof="0" dirty="0">
                <a:ln>
                  <a:noFill/>
                </a:ln>
                <a:solidFill>
                  <a:prstClr val="black"/>
                </a:solidFill>
                <a:effectLst/>
                <a:uLnTx/>
                <a:uFillTx/>
                <a:latin typeface="Candara" panose="020E0502030303020204" pitchFamily="34" charset="0"/>
                <a:ea typeface="+mn-ea"/>
                <a:cs typeface="+mn-cs"/>
              </a:rPr>
              <a:t>Implementing </a:t>
            </a:r>
            <a:r>
              <a:rPr kumimoji="0" lang="en-GB" sz="3200" b="0" i="1" u="none" strike="noStrike" kern="1200" cap="none" spc="0" normalizeH="0" baseline="0" noProof="0" dirty="0" smtClean="0">
                <a:ln>
                  <a:noFill/>
                </a:ln>
                <a:solidFill>
                  <a:prstClr val="black"/>
                </a:solidFill>
                <a:effectLst/>
                <a:uLnTx/>
                <a:uFillTx/>
                <a:latin typeface="Candara" panose="020E0502030303020204" pitchFamily="34" charset="0"/>
                <a:ea typeface="+mn-ea"/>
                <a:cs typeface="+mn-cs"/>
              </a:rPr>
              <a:t>various sections </a:t>
            </a:r>
            <a:r>
              <a:rPr kumimoji="0" lang="en-GB" sz="3200" b="0" i="1" u="none" strike="noStrike" kern="1200" cap="none" spc="0" normalizeH="0" baseline="0" noProof="0" dirty="0">
                <a:ln>
                  <a:noFill/>
                </a:ln>
                <a:solidFill>
                  <a:prstClr val="black"/>
                </a:solidFill>
                <a:effectLst/>
                <a:uLnTx/>
                <a:uFillTx/>
                <a:latin typeface="Candara" panose="020E0502030303020204" pitchFamily="34" charset="0"/>
                <a:ea typeface="+mn-ea"/>
                <a:cs typeface="+mn-cs"/>
              </a:rPr>
              <a:t>of </a:t>
            </a:r>
            <a:r>
              <a:rPr kumimoji="0" lang="en-GB" sz="3200" b="0" i="1" u="none" strike="noStrike" kern="1200" cap="none" spc="0" normalizeH="0" baseline="0" noProof="0" dirty="0" smtClean="0">
                <a:ln>
                  <a:noFill/>
                </a:ln>
                <a:solidFill>
                  <a:prstClr val="black"/>
                </a:solidFill>
                <a:effectLst/>
                <a:uLnTx/>
                <a:uFillTx/>
                <a:latin typeface="Candara" panose="020E0502030303020204" pitchFamily="34" charset="0"/>
                <a:ea typeface="+mn-ea"/>
                <a:cs typeface="+mn-cs"/>
              </a:rPr>
              <a:t>the EOPT </a:t>
            </a:r>
            <a:r>
              <a:rPr kumimoji="0" lang="en-GB" sz="3200" b="0" i="1" u="none" strike="noStrike" kern="1200" cap="none" spc="0" normalizeH="0" baseline="0" noProof="0" dirty="0">
                <a:ln>
                  <a:noFill/>
                </a:ln>
                <a:solidFill>
                  <a:prstClr val="black"/>
                </a:solidFill>
                <a:effectLst/>
                <a:uLnTx/>
                <a:uFillTx/>
                <a:latin typeface="Candara" panose="020E0502030303020204" pitchFamily="34" charset="0"/>
                <a:ea typeface="+mn-ea"/>
                <a:cs typeface="+mn-cs"/>
              </a:rPr>
              <a:t>Act</a:t>
            </a:r>
          </a:p>
          <a:p>
            <a:pPr marL="517525" marR="0" lvl="0" indent="-517525" algn="l" defTabSz="914400"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kumimoji="0" lang="en-GB" sz="3200" b="0" i="1" u="none" strike="noStrike" kern="1200" cap="none" spc="0" normalizeH="0" baseline="0" noProof="0" dirty="0">
                <a:ln>
                  <a:noFill/>
                </a:ln>
                <a:solidFill>
                  <a:prstClr val="black"/>
                </a:solidFill>
                <a:effectLst/>
                <a:uLnTx/>
                <a:uFillTx/>
                <a:latin typeface="Candara" panose="020E0502030303020204" pitchFamily="34" charset="0"/>
                <a:ea typeface="+mn-ea"/>
                <a:cs typeface="+mn-cs"/>
              </a:rPr>
              <a:t>Covering </a:t>
            </a:r>
            <a:r>
              <a:rPr kumimoji="0" lang="en-GB" sz="3200" b="0" i="1" u="none" strike="noStrike" kern="1200" cap="none" spc="0" normalizeH="0" baseline="0" noProof="0" dirty="0" smtClean="0">
                <a:ln>
                  <a:noFill/>
                </a:ln>
                <a:solidFill>
                  <a:prstClr val="black"/>
                </a:solidFill>
                <a:effectLst/>
                <a:uLnTx/>
                <a:uFillTx/>
                <a:latin typeface="Candara" panose="020E0502030303020204" pitchFamily="34" charset="0"/>
                <a:ea typeface="+mn-ea"/>
                <a:cs typeface="+mn-cs"/>
              </a:rPr>
              <a:t>Filing </a:t>
            </a:r>
            <a:r>
              <a:rPr kumimoji="0" lang="en-GB" sz="3200" b="0" i="1" u="none" strike="noStrike" kern="1200" cap="none" spc="0" normalizeH="0" baseline="0" noProof="0" dirty="0">
                <a:ln>
                  <a:noFill/>
                </a:ln>
                <a:solidFill>
                  <a:prstClr val="black"/>
                </a:solidFill>
                <a:effectLst/>
                <a:uLnTx/>
                <a:uFillTx/>
                <a:latin typeface="Candara" panose="020E0502030303020204" pitchFamily="34" charset="0"/>
                <a:ea typeface="+mn-ea"/>
                <a:cs typeface="+mn-cs"/>
              </a:rPr>
              <a:t>of Tax Returns and Payment of Taxes and Other Matters Affecting the </a:t>
            </a:r>
            <a:r>
              <a:rPr kumimoji="0" lang="en-GB" sz="3200" b="0" i="1" u="none" strike="noStrike" kern="1200" cap="none" spc="0" normalizeH="0" baseline="0" noProof="0" dirty="0" smtClean="0">
                <a:ln>
                  <a:noFill/>
                </a:ln>
                <a:solidFill>
                  <a:prstClr val="black"/>
                </a:solidFill>
                <a:effectLst/>
                <a:uLnTx/>
                <a:uFillTx/>
                <a:latin typeface="Candara" panose="020E0502030303020204" pitchFamily="34" charset="0"/>
                <a:ea typeface="+mn-ea"/>
                <a:cs typeface="+mn-cs"/>
              </a:rPr>
              <a:t>Declaration </a:t>
            </a:r>
            <a:r>
              <a:rPr kumimoji="0" lang="en-GB" sz="3200" b="0" i="1" u="none" strike="noStrike" kern="1200" cap="none" spc="0" normalizeH="0" baseline="0" noProof="0" dirty="0">
                <a:ln>
                  <a:noFill/>
                </a:ln>
                <a:solidFill>
                  <a:prstClr val="black"/>
                </a:solidFill>
                <a:effectLst/>
                <a:uLnTx/>
                <a:uFillTx/>
                <a:latin typeface="Candara" panose="020E0502030303020204" pitchFamily="34" charset="0"/>
                <a:ea typeface="+mn-ea"/>
                <a:cs typeface="+mn-cs"/>
              </a:rPr>
              <a:t>of Taxable Income </a:t>
            </a:r>
          </a:p>
          <a:p>
            <a:pPr marL="517525" marR="0" lvl="0" indent="-517525" algn="l" defTabSz="914400"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kumimoji="0" lang="en-GB" sz="3200" b="0" i="1" u="none" strike="noStrike" kern="1200" cap="none" spc="0" normalizeH="0" baseline="0" noProof="0" dirty="0" smtClean="0">
                <a:ln>
                  <a:noFill/>
                </a:ln>
                <a:solidFill>
                  <a:prstClr val="black"/>
                </a:solidFill>
                <a:effectLst/>
                <a:uLnTx/>
                <a:uFillTx/>
                <a:latin typeface="Candara" panose="020E0502030303020204" pitchFamily="34" charset="0"/>
                <a:ea typeface="+mn-ea"/>
                <a:cs typeface="+mn-cs"/>
              </a:rPr>
              <a:t>Effectivity is 15 days from publication in the Official Gazette or the BIR Website, whichever came first</a:t>
            </a:r>
          </a:p>
          <a:p>
            <a:pPr marL="517525" marR="0" lvl="0" indent="-517525" algn="l" defTabSz="914400"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kumimoji="0" lang="en-GB" sz="3200" b="0" i="1" u="none" strike="noStrike" kern="1200" cap="none" spc="0" normalizeH="0" baseline="0" noProof="0" dirty="0" smtClean="0">
                <a:ln>
                  <a:noFill/>
                </a:ln>
                <a:solidFill>
                  <a:prstClr val="black"/>
                </a:solidFill>
                <a:effectLst/>
                <a:uLnTx/>
                <a:uFillTx/>
                <a:latin typeface="Candara" panose="020E0502030303020204" pitchFamily="34" charset="0"/>
                <a:ea typeface="+mn-ea"/>
                <a:cs typeface="+mn-cs"/>
              </a:rPr>
              <a:t>Posted on BIR Website on </a:t>
            </a:r>
            <a:r>
              <a:rPr kumimoji="0" lang="en-GB" sz="3200" b="0" i="1" u="none" strike="noStrike" kern="1200" cap="none" spc="0" normalizeH="0" baseline="0" noProof="0" dirty="0">
                <a:ln>
                  <a:noFill/>
                </a:ln>
                <a:solidFill>
                  <a:prstClr val="black"/>
                </a:solidFill>
                <a:effectLst/>
                <a:uLnTx/>
                <a:uFillTx/>
                <a:latin typeface="Candara" panose="020E0502030303020204" pitchFamily="34" charset="0"/>
                <a:ea typeface="+mn-ea"/>
                <a:cs typeface="+mn-cs"/>
              </a:rPr>
              <a:t>April 12, </a:t>
            </a:r>
            <a:r>
              <a:rPr kumimoji="0" lang="en-GB" sz="3200" b="0" i="1" u="none" strike="noStrike" kern="1200" cap="none" spc="0" normalizeH="0" baseline="0" noProof="0" dirty="0" smtClean="0">
                <a:ln>
                  <a:noFill/>
                </a:ln>
                <a:solidFill>
                  <a:prstClr val="black"/>
                </a:solidFill>
                <a:effectLst/>
                <a:uLnTx/>
                <a:uFillTx/>
                <a:latin typeface="Candara" panose="020E0502030303020204" pitchFamily="34" charset="0"/>
                <a:ea typeface="+mn-ea"/>
                <a:cs typeface="+mn-cs"/>
              </a:rPr>
              <a:t>2024, effective </a:t>
            </a:r>
            <a:r>
              <a:rPr kumimoji="0" lang="en-GB" sz="3200" b="0" i="1" u="none" strike="noStrike" kern="1200" cap="none" spc="0" normalizeH="0" baseline="0" noProof="0" dirty="0">
                <a:ln>
                  <a:noFill/>
                </a:ln>
                <a:solidFill>
                  <a:prstClr val="black"/>
                </a:solidFill>
                <a:effectLst/>
                <a:uLnTx/>
                <a:uFillTx/>
                <a:latin typeface="Candara" panose="020E0502030303020204" pitchFamily="34" charset="0"/>
                <a:ea typeface="+mn-ea"/>
                <a:cs typeface="+mn-cs"/>
              </a:rPr>
              <a:t>April 27, 2024</a:t>
            </a:r>
          </a:p>
        </p:txBody>
      </p:sp>
    </p:spTree>
    <p:extLst>
      <p:ext uri="{BB962C8B-B14F-4D97-AF65-F5344CB8AC3E}">
        <p14:creationId xmlns:p14="http://schemas.microsoft.com/office/powerpoint/2010/main" val="3167727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left)">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left)">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left)">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8949" y="271889"/>
            <a:ext cx="9800112" cy="697375"/>
          </a:xfrm>
        </p:spPr>
        <p:txBody>
          <a:bodyPr>
            <a:normAutofit fontScale="90000"/>
          </a:bodyPr>
          <a:lstStyle/>
          <a:p>
            <a:pPr algn="ctr"/>
            <a:r>
              <a:rPr lang="en-PH" b="1" dirty="0" smtClean="0"/>
              <a:t>Scope of RR 4-2024</a:t>
            </a:r>
            <a:endParaRPr lang="en-PH" b="1" dirty="0"/>
          </a:p>
        </p:txBody>
      </p:sp>
      <p:sp>
        <p:nvSpPr>
          <p:cNvPr id="3" name="Content Placeholder 2"/>
          <p:cNvSpPr>
            <a:spLocks noGrp="1"/>
          </p:cNvSpPr>
          <p:nvPr>
            <p:ph idx="1"/>
          </p:nvPr>
        </p:nvSpPr>
        <p:spPr>
          <a:xfrm>
            <a:off x="1078413" y="969264"/>
            <a:ext cx="10424739" cy="5711496"/>
          </a:xfrm>
        </p:spPr>
        <p:txBody>
          <a:bodyPr>
            <a:noAutofit/>
          </a:bodyPr>
          <a:lstStyle/>
          <a:p>
            <a:pPr marL="514350" indent="-514350" algn="just">
              <a:buClr>
                <a:schemeClr val="tx1"/>
              </a:buClr>
              <a:buFont typeface="+mj-lt"/>
              <a:buAutoNum type="arabicPeriod"/>
            </a:pPr>
            <a:r>
              <a:rPr lang="en-US" b="1" i="1" dirty="0" smtClean="0">
                <a:solidFill>
                  <a:schemeClr val="accent1">
                    <a:lumMod val="50000"/>
                  </a:schemeClr>
                </a:solidFill>
              </a:rPr>
              <a:t>Electronic </a:t>
            </a:r>
            <a:r>
              <a:rPr lang="en-US" b="1" i="1" dirty="0">
                <a:solidFill>
                  <a:schemeClr val="accent1">
                    <a:lumMod val="50000"/>
                  </a:schemeClr>
                </a:solidFill>
              </a:rPr>
              <a:t>or </a:t>
            </a:r>
            <a:r>
              <a:rPr lang="en-US" b="1" i="1" dirty="0" smtClean="0">
                <a:solidFill>
                  <a:schemeClr val="accent1">
                    <a:lumMod val="50000"/>
                  </a:schemeClr>
                </a:solidFill>
              </a:rPr>
              <a:t>manual filing </a:t>
            </a:r>
            <a:r>
              <a:rPr lang="en-US" dirty="0"/>
              <a:t>of tax returns and payment of </a:t>
            </a:r>
            <a:r>
              <a:rPr lang="en-US" dirty="0" smtClean="0"/>
              <a:t>taxes, </a:t>
            </a:r>
            <a:r>
              <a:rPr lang="en-US" b="1" i="1" dirty="0">
                <a:solidFill>
                  <a:schemeClr val="accent1">
                    <a:lumMod val="50000"/>
                  </a:schemeClr>
                </a:solidFill>
              </a:rPr>
              <a:t>regardless of venue </a:t>
            </a:r>
            <a:r>
              <a:rPr lang="en-US" dirty="0"/>
              <a:t>or jurisdiction of the </a:t>
            </a:r>
            <a:r>
              <a:rPr lang="en-US" dirty="0" smtClean="0"/>
              <a:t>RDO</a:t>
            </a:r>
            <a:endParaRPr lang="en-PH" dirty="0"/>
          </a:p>
          <a:p>
            <a:pPr marL="514350" indent="-514350" algn="just">
              <a:buClr>
                <a:schemeClr val="tx1"/>
              </a:buClr>
              <a:buFont typeface="+mj-lt"/>
              <a:buAutoNum type="arabicPeriod"/>
            </a:pPr>
            <a:r>
              <a:rPr lang="en-US" b="1" i="1" dirty="0" smtClean="0">
                <a:solidFill>
                  <a:schemeClr val="accent1">
                    <a:lumMod val="50000"/>
                  </a:schemeClr>
                </a:solidFill>
              </a:rPr>
              <a:t>Removal </a:t>
            </a:r>
            <a:r>
              <a:rPr lang="en-US" b="1" i="1" dirty="0">
                <a:solidFill>
                  <a:schemeClr val="accent1">
                    <a:lumMod val="50000"/>
                  </a:schemeClr>
                </a:solidFill>
              </a:rPr>
              <a:t>of civil penalty </a:t>
            </a:r>
            <a:r>
              <a:rPr lang="en-US" dirty="0" smtClean="0"/>
              <a:t>for </a:t>
            </a:r>
            <a:r>
              <a:rPr lang="en-US" dirty="0"/>
              <a:t>filing of return at the wrong </a:t>
            </a:r>
            <a:r>
              <a:rPr lang="en-US" dirty="0" smtClean="0"/>
              <a:t>venue;</a:t>
            </a:r>
          </a:p>
          <a:p>
            <a:pPr marL="514350" indent="-514350" algn="just">
              <a:buClr>
                <a:schemeClr val="tx1"/>
              </a:buClr>
              <a:buFont typeface="+mj-lt"/>
              <a:buAutoNum type="arabicPeriod"/>
            </a:pPr>
            <a:r>
              <a:rPr lang="en-US" b="1" i="1" dirty="0" smtClean="0">
                <a:solidFill>
                  <a:schemeClr val="accent1">
                    <a:lumMod val="50000"/>
                  </a:schemeClr>
                </a:solidFill>
              </a:rPr>
              <a:t>Non-filing of income tax return </a:t>
            </a:r>
            <a:r>
              <a:rPr lang="en-US" dirty="0"/>
              <a:t>by an Overseas Contract Worker </a:t>
            </a:r>
            <a:r>
              <a:rPr lang="en-US" b="1" i="1" dirty="0">
                <a:solidFill>
                  <a:schemeClr val="accent1">
                    <a:lumMod val="50000"/>
                  </a:schemeClr>
                </a:solidFill>
              </a:rPr>
              <a:t>(OCW)</a:t>
            </a:r>
            <a:r>
              <a:rPr lang="en-US" dirty="0">
                <a:solidFill>
                  <a:schemeClr val="accent1">
                    <a:lumMod val="50000"/>
                  </a:schemeClr>
                </a:solidFill>
              </a:rPr>
              <a:t> </a:t>
            </a:r>
            <a:r>
              <a:rPr lang="en-US" dirty="0"/>
              <a:t>or </a:t>
            </a:r>
            <a:r>
              <a:rPr lang="en-US" dirty="0" smtClean="0"/>
              <a:t>Overseas </a:t>
            </a:r>
            <a:r>
              <a:rPr lang="en-US" dirty="0"/>
              <a:t>Filipino Worker </a:t>
            </a:r>
            <a:r>
              <a:rPr lang="en-US" b="1" i="1" dirty="0">
                <a:solidFill>
                  <a:schemeClr val="accent1">
                    <a:lumMod val="50000"/>
                  </a:schemeClr>
                </a:solidFill>
              </a:rPr>
              <a:t>(OFW</a:t>
            </a:r>
            <a:r>
              <a:rPr lang="en-US" b="1" i="1" dirty="0" smtClean="0">
                <a:solidFill>
                  <a:schemeClr val="accent1">
                    <a:lumMod val="50000"/>
                  </a:schemeClr>
                </a:solidFill>
              </a:rPr>
              <a:t>)</a:t>
            </a:r>
          </a:p>
          <a:p>
            <a:pPr marL="514350" indent="-514350" algn="just">
              <a:buClr>
                <a:schemeClr val="tx1"/>
              </a:buClr>
              <a:buFont typeface="+mj-lt"/>
              <a:buAutoNum type="arabicPeriod"/>
            </a:pPr>
            <a:r>
              <a:rPr lang="en-US" dirty="0" smtClean="0"/>
              <a:t>Removal </a:t>
            </a:r>
            <a:r>
              <a:rPr lang="en-US" dirty="0"/>
              <a:t>of additional </a:t>
            </a:r>
            <a:r>
              <a:rPr lang="en-US" b="1" i="1" dirty="0">
                <a:solidFill>
                  <a:schemeClr val="accent1">
                    <a:lumMod val="50000"/>
                  </a:schemeClr>
                </a:solidFill>
              </a:rPr>
              <a:t>requirements for deductibility</a:t>
            </a:r>
            <a:r>
              <a:rPr lang="en-US" b="1" i="1" dirty="0">
                <a:solidFill>
                  <a:srgbClr val="FFFF00"/>
                </a:solidFill>
              </a:rPr>
              <a:t> </a:t>
            </a:r>
            <a:r>
              <a:rPr lang="en-US" dirty="0"/>
              <a:t>of certain </a:t>
            </a:r>
            <a:r>
              <a:rPr lang="en-US" dirty="0" smtClean="0"/>
              <a:t>payments</a:t>
            </a:r>
            <a:endParaRPr lang="en-PH" dirty="0"/>
          </a:p>
          <a:p>
            <a:pPr marL="514350" indent="-514350" algn="just">
              <a:buClr>
                <a:schemeClr val="tx1"/>
              </a:buClr>
              <a:buFont typeface="+mj-lt"/>
              <a:buAutoNum type="arabicPeriod"/>
            </a:pPr>
            <a:r>
              <a:rPr lang="en-US" b="1" i="1" dirty="0" smtClean="0">
                <a:solidFill>
                  <a:schemeClr val="accent1">
                    <a:lumMod val="50000"/>
                  </a:schemeClr>
                </a:solidFill>
              </a:rPr>
              <a:t>Withholding </a:t>
            </a:r>
            <a:r>
              <a:rPr lang="en-US" b="1" i="1" dirty="0">
                <a:solidFill>
                  <a:schemeClr val="accent1">
                    <a:lumMod val="50000"/>
                  </a:schemeClr>
                </a:solidFill>
              </a:rPr>
              <a:t>of tax</a:t>
            </a:r>
            <a:r>
              <a:rPr lang="en-US" dirty="0"/>
              <a:t> at source and declaration of income of </a:t>
            </a:r>
            <a:r>
              <a:rPr lang="en-US" dirty="0" smtClean="0"/>
              <a:t>recipient</a:t>
            </a:r>
            <a:endParaRPr lang="en-PH"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smtClean="0">
                <a:ln w="0"/>
                <a:solidFill>
                  <a:prstClr val="black"/>
                </a:solidFill>
                <a:effectLst/>
                <a:uLnTx/>
                <a:uFillTx/>
                <a:latin typeface="Candara" panose="020E0502030303020204" pitchFamily="34" charset="0"/>
                <a:ea typeface="+mn-ea"/>
                <a:cs typeface="+mn-cs"/>
              </a:rPr>
              <a:t>RR 4-2024 (Filing and Taxable Income)</a:t>
            </a:r>
            <a:endParaRPr kumimoji="0" lang="en-US" sz="1050" b="0" i="0" u="none" strike="noStrike" kern="1200" cap="none" spc="0" normalizeH="0" baseline="0" noProof="0">
              <a:ln w="0"/>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12128674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7402" y="1581840"/>
            <a:ext cx="9800112" cy="2518211"/>
          </a:xfrm>
        </p:spPr>
        <p:txBody>
          <a:bodyPr>
            <a:noAutofit/>
          </a:bodyPr>
          <a:lstStyle/>
          <a:p>
            <a:pPr algn="ctr"/>
            <a:r>
              <a:rPr lang="en-PH" b="1" dirty="0" smtClean="0"/>
              <a:t>Scope 1 </a:t>
            </a:r>
            <a:br>
              <a:rPr lang="en-PH" b="1" dirty="0" smtClean="0"/>
            </a:br>
            <a:r>
              <a:rPr lang="en-PH" b="1" dirty="0" smtClean="0"/>
              <a:t/>
            </a:r>
            <a:br>
              <a:rPr lang="en-PH" b="1" dirty="0" smtClean="0"/>
            </a:br>
            <a:r>
              <a:rPr lang="en-PH" b="1" dirty="0" smtClean="0"/>
              <a:t>Manual or electronic filing and payment, regardless of venue</a:t>
            </a:r>
            <a:endParaRPr lang="en-PH" b="1"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smtClean="0">
                <a:ln w="0"/>
                <a:solidFill>
                  <a:prstClr val="black"/>
                </a:solidFill>
                <a:effectLst/>
                <a:uLnTx/>
                <a:uFillTx/>
                <a:latin typeface="Candara" panose="020E0502030303020204" pitchFamily="34" charset="0"/>
                <a:ea typeface="+mn-ea"/>
                <a:cs typeface="+mn-cs"/>
              </a:rPr>
              <a:t>RR 4-2024 (Filing and Taxable Income)</a:t>
            </a:r>
            <a:endParaRPr kumimoji="0" lang="en-US" sz="1050" b="0" i="0" u="none" strike="noStrike" kern="1200" cap="none" spc="0" normalizeH="0" baseline="0" noProof="0">
              <a:ln w="0"/>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5403934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336" y="510826"/>
            <a:ext cx="9182563" cy="830617"/>
          </a:xfrm>
        </p:spPr>
        <p:txBody>
          <a:bodyPr>
            <a:normAutofit fontScale="90000"/>
          </a:bodyPr>
          <a:lstStyle/>
          <a:p>
            <a:r>
              <a:rPr lang="en-US" b="1" dirty="0" smtClean="0"/>
              <a:t>A - Additional Definition of Terms in the NIRC</a:t>
            </a:r>
            <a:endParaRPr lang="en-US" b="1" dirty="0"/>
          </a:p>
        </p:txBody>
      </p:sp>
      <p:sp>
        <p:nvSpPr>
          <p:cNvPr id="3" name="Content Placeholder 2"/>
          <p:cNvSpPr>
            <a:spLocks noGrp="1"/>
          </p:cNvSpPr>
          <p:nvPr>
            <p:ph idx="1"/>
          </p:nvPr>
        </p:nvSpPr>
        <p:spPr>
          <a:xfrm>
            <a:off x="1033273" y="1560898"/>
            <a:ext cx="10451592" cy="4117525"/>
          </a:xfrm>
        </p:spPr>
        <p:txBody>
          <a:bodyPr>
            <a:noAutofit/>
          </a:bodyPr>
          <a:lstStyle/>
          <a:p>
            <a:pPr algn="just"/>
            <a:r>
              <a:rPr lang="en-US" sz="3400" b="1" dirty="0" smtClean="0"/>
              <a:t>Section 22(KK) - </a:t>
            </a:r>
            <a:r>
              <a:rPr lang="en-US" sz="3400" b="1" i="1" dirty="0" smtClean="0">
                <a:solidFill>
                  <a:schemeClr val="accent1">
                    <a:lumMod val="50000"/>
                  </a:schemeClr>
                </a:solidFill>
              </a:rPr>
              <a:t>FILING OF RETURN </a:t>
            </a:r>
          </a:p>
          <a:p>
            <a:pPr marL="1079500" indent="-457200" algn="just">
              <a:buClr>
                <a:schemeClr val="tx1"/>
              </a:buClr>
              <a:buFont typeface="Wingdings" panose="05000000000000000000" pitchFamily="2" charset="2"/>
              <a:buChar char="Ø"/>
            </a:pPr>
            <a:r>
              <a:rPr lang="en-US" sz="3400" dirty="0" smtClean="0"/>
              <a:t>the </a:t>
            </a:r>
            <a:r>
              <a:rPr lang="en-US" sz="3400" dirty="0"/>
              <a:t>act of accomplishing and submitting the prescribed tax return, </a:t>
            </a:r>
            <a:r>
              <a:rPr lang="en-US" sz="3400" b="1" i="1" dirty="0">
                <a:solidFill>
                  <a:schemeClr val="accent1">
                    <a:lumMod val="50000"/>
                  </a:schemeClr>
                </a:solidFill>
              </a:rPr>
              <a:t>electronically</a:t>
            </a:r>
            <a:r>
              <a:rPr lang="en-US" sz="3400" dirty="0"/>
              <a:t> or </a:t>
            </a:r>
            <a:r>
              <a:rPr lang="en-US" sz="3400" b="1" i="1" dirty="0" smtClean="0">
                <a:solidFill>
                  <a:schemeClr val="accent1">
                    <a:lumMod val="50000"/>
                  </a:schemeClr>
                </a:solidFill>
              </a:rPr>
              <a:t>manually</a:t>
            </a:r>
            <a:endParaRPr lang="en-US" sz="3400" dirty="0">
              <a:solidFill>
                <a:schemeClr val="accent1">
                  <a:lumMod val="50000"/>
                </a:schemeClr>
              </a:solidFill>
            </a:endParaRPr>
          </a:p>
          <a:p>
            <a:pPr marL="1079500" indent="-457200" algn="just">
              <a:buClr>
                <a:schemeClr val="tx1"/>
              </a:buClr>
              <a:buFont typeface="Wingdings" panose="05000000000000000000" pitchFamily="2" charset="2"/>
              <a:buChar char="Ø"/>
            </a:pPr>
            <a:r>
              <a:rPr lang="en-US" sz="3400" dirty="0" smtClean="0"/>
              <a:t>To </a:t>
            </a:r>
            <a:r>
              <a:rPr lang="en-US" sz="3400" dirty="0"/>
              <a:t>the </a:t>
            </a:r>
            <a:r>
              <a:rPr lang="en-US" sz="3400" dirty="0" smtClean="0"/>
              <a:t>BIR, </a:t>
            </a:r>
            <a:r>
              <a:rPr lang="en-US" sz="3400" dirty="0"/>
              <a:t>or through any authorized agent </a:t>
            </a:r>
            <a:r>
              <a:rPr lang="en-US" sz="3400" dirty="0" smtClean="0"/>
              <a:t>bank (AAB) </a:t>
            </a:r>
            <a:r>
              <a:rPr lang="en-US" sz="3400" dirty="0"/>
              <a:t>or </a:t>
            </a:r>
            <a:r>
              <a:rPr lang="en-US" sz="3400" b="1" i="1" dirty="0">
                <a:solidFill>
                  <a:schemeClr val="accent1">
                    <a:lumMod val="50000"/>
                  </a:schemeClr>
                </a:solidFill>
              </a:rPr>
              <a:t>authorized tax software </a:t>
            </a:r>
            <a:r>
              <a:rPr lang="en-US" sz="3400" b="1" i="1" dirty="0" smtClean="0">
                <a:solidFill>
                  <a:schemeClr val="accent1">
                    <a:lumMod val="50000"/>
                  </a:schemeClr>
                </a:solidFill>
              </a:rPr>
              <a:t>provider (ATSP)</a:t>
            </a:r>
          </a:p>
          <a:p>
            <a:pPr marL="1079500" indent="-457200" algn="just">
              <a:buClr>
                <a:schemeClr val="tx1"/>
              </a:buClr>
              <a:buFont typeface="Wingdings" panose="05000000000000000000" pitchFamily="2" charset="2"/>
              <a:buChar char="Ø"/>
            </a:pPr>
            <a:r>
              <a:rPr lang="en-US" sz="3400" dirty="0" smtClean="0"/>
              <a:t>As </a:t>
            </a:r>
            <a:r>
              <a:rPr lang="en-US" sz="3400" dirty="0"/>
              <a:t>required </a:t>
            </a:r>
            <a:r>
              <a:rPr lang="en-US" sz="3400" dirty="0" smtClean="0"/>
              <a:t>in the Tax Code or </a:t>
            </a:r>
            <a:r>
              <a:rPr lang="en-US" sz="3400" dirty="0"/>
              <a:t>as prescribed under existing rules and regulations.</a:t>
            </a:r>
            <a:endParaRPr lang="en-PH" sz="3400" dirty="0"/>
          </a:p>
          <a:p>
            <a:pPr algn="just"/>
            <a:endParaRPr lang="en-US" sz="3400"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smtClean="0">
                <a:ln w="0"/>
                <a:solidFill>
                  <a:prstClr val="black"/>
                </a:solidFill>
                <a:effectLst/>
                <a:uLnTx/>
                <a:uFillTx/>
                <a:latin typeface="Candara" panose="020E0502030303020204" pitchFamily="34" charset="0"/>
                <a:ea typeface="+mn-ea"/>
                <a:cs typeface="+mn-cs"/>
              </a:rPr>
              <a:t>RR 4-2024 (Filing and Taxable Income)</a:t>
            </a:r>
            <a:endParaRPr kumimoji="0" lang="en-US" sz="1050" b="0" i="0" u="none" strike="noStrike" kern="1200" cap="none" spc="0" normalizeH="0" baseline="0" noProof="0">
              <a:ln w="0"/>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324607907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6249" y="318802"/>
            <a:ext cx="6442928" cy="830617"/>
          </a:xfrm>
        </p:spPr>
        <p:txBody>
          <a:bodyPr>
            <a:normAutofit/>
          </a:bodyPr>
          <a:lstStyle/>
          <a:p>
            <a:r>
              <a:rPr lang="en-US" b="1" dirty="0" smtClean="0"/>
              <a:t>Definition of Terms - cont’d</a:t>
            </a:r>
            <a:endParaRPr lang="en-US" b="1" dirty="0"/>
          </a:p>
        </p:txBody>
      </p:sp>
      <p:sp>
        <p:nvSpPr>
          <p:cNvPr id="3" name="Content Placeholder 2"/>
          <p:cNvSpPr>
            <a:spLocks noGrp="1"/>
          </p:cNvSpPr>
          <p:nvPr>
            <p:ph idx="1"/>
          </p:nvPr>
        </p:nvSpPr>
        <p:spPr>
          <a:xfrm>
            <a:off x="1224735" y="1149419"/>
            <a:ext cx="10285591" cy="5406656"/>
          </a:xfrm>
        </p:spPr>
        <p:txBody>
          <a:bodyPr>
            <a:noAutofit/>
          </a:bodyPr>
          <a:lstStyle/>
          <a:p>
            <a:pPr algn="just"/>
            <a:r>
              <a:rPr lang="en-US" b="1" dirty="0" smtClean="0"/>
              <a:t>Section 22(LL) - </a:t>
            </a:r>
            <a:r>
              <a:rPr lang="en-GB" b="1" i="1" dirty="0">
                <a:solidFill>
                  <a:schemeClr val="accent1">
                    <a:lumMod val="50000"/>
                  </a:schemeClr>
                </a:solidFill>
              </a:rPr>
              <a:t>Payment of Tax or Remittance of Tax</a:t>
            </a:r>
            <a:endParaRPr lang="en-US" b="1" i="1" dirty="0" smtClean="0">
              <a:solidFill>
                <a:schemeClr val="accent1">
                  <a:lumMod val="50000"/>
                </a:schemeClr>
              </a:solidFill>
            </a:endParaRPr>
          </a:p>
          <a:p>
            <a:pPr marL="895350" indent="-457200" algn="just">
              <a:buClr>
                <a:schemeClr val="tx1"/>
              </a:buClr>
              <a:buFont typeface="Wingdings" panose="05000000000000000000" pitchFamily="2" charset="2"/>
              <a:buChar char="Ø"/>
            </a:pPr>
            <a:r>
              <a:rPr lang="en-US" dirty="0" smtClean="0"/>
              <a:t>the act of </a:t>
            </a:r>
            <a:r>
              <a:rPr lang="en-US" dirty="0"/>
              <a:t>act of delivering the amount of tax due or </a:t>
            </a:r>
            <a:r>
              <a:rPr lang="en-US" dirty="0" smtClean="0"/>
              <a:t>withheld</a:t>
            </a:r>
          </a:p>
          <a:p>
            <a:pPr marL="895350" indent="-457200" algn="just">
              <a:buClr>
                <a:schemeClr val="tx1"/>
              </a:buClr>
              <a:buFont typeface="Wingdings" panose="05000000000000000000" pitchFamily="2" charset="2"/>
              <a:buChar char="Ø"/>
            </a:pPr>
            <a:r>
              <a:rPr lang="en-US" dirty="0" smtClean="0"/>
              <a:t>Either </a:t>
            </a:r>
            <a:r>
              <a:rPr lang="en-US" b="1" i="1" dirty="0" smtClean="0">
                <a:solidFill>
                  <a:schemeClr val="accent1">
                    <a:lumMod val="50000"/>
                  </a:schemeClr>
                </a:solidFill>
              </a:rPr>
              <a:t>electronically</a:t>
            </a:r>
            <a:r>
              <a:rPr lang="en-US" dirty="0" smtClean="0"/>
              <a:t> or </a:t>
            </a:r>
            <a:r>
              <a:rPr lang="en-US" b="1" i="1" dirty="0" smtClean="0">
                <a:solidFill>
                  <a:schemeClr val="accent1">
                    <a:lumMod val="50000"/>
                  </a:schemeClr>
                </a:solidFill>
              </a:rPr>
              <a:t>manually</a:t>
            </a:r>
            <a:endParaRPr lang="en-US" dirty="0" smtClean="0">
              <a:solidFill>
                <a:schemeClr val="accent1">
                  <a:lumMod val="50000"/>
                </a:schemeClr>
              </a:solidFill>
            </a:endParaRPr>
          </a:p>
          <a:p>
            <a:pPr marL="895350" indent="-457200" algn="just">
              <a:buClr>
                <a:schemeClr val="tx1"/>
              </a:buClr>
              <a:buFont typeface="Wingdings" panose="05000000000000000000" pitchFamily="2" charset="2"/>
              <a:buChar char="Ø"/>
            </a:pPr>
            <a:r>
              <a:rPr lang="en-US" dirty="0" smtClean="0"/>
              <a:t>To </a:t>
            </a:r>
            <a:r>
              <a:rPr lang="en-US" dirty="0"/>
              <a:t>the </a:t>
            </a:r>
            <a:r>
              <a:rPr lang="en-US" dirty="0" smtClean="0"/>
              <a:t>BIR, </a:t>
            </a:r>
            <a:r>
              <a:rPr lang="en-US" dirty="0"/>
              <a:t>or through any </a:t>
            </a:r>
            <a:r>
              <a:rPr lang="en-US" dirty="0" smtClean="0"/>
              <a:t>AAB </a:t>
            </a:r>
            <a:r>
              <a:rPr lang="en-US" dirty="0"/>
              <a:t>or </a:t>
            </a:r>
            <a:r>
              <a:rPr lang="en-US" dirty="0" smtClean="0"/>
              <a:t>ATSP</a:t>
            </a:r>
          </a:p>
          <a:p>
            <a:pPr marL="438150" algn="just">
              <a:buClr>
                <a:schemeClr val="tx1"/>
              </a:buClr>
            </a:pPr>
            <a:endParaRPr lang="en-GB" i="1" dirty="0" smtClean="0"/>
          </a:p>
          <a:p>
            <a:pPr marL="438150" algn="just">
              <a:buClr>
                <a:schemeClr val="tx1"/>
              </a:buClr>
            </a:pPr>
            <a:r>
              <a:rPr lang="en-GB" i="1" dirty="0" smtClean="0"/>
              <a:t>Additional </a:t>
            </a:r>
            <a:r>
              <a:rPr lang="en-GB" i="1" dirty="0"/>
              <a:t>provision in RR 4-2024</a:t>
            </a:r>
            <a:endParaRPr lang="en-US" i="1" dirty="0"/>
          </a:p>
          <a:p>
            <a:pPr marL="895350" indent="-457200" algn="just">
              <a:buClr>
                <a:schemeClr val="tx1"/>
              </a:buClr>
              <a:buFont typeface="Wingdings" panose="05000000000000000000" pitchFamily="2" charset="2"/>
              <a:buChar char="Ø"/>
            </a:pPr>
            <a:r>
              <a:rPr lang="en-US" i="1" dirty="0"/>
              <a:t>For ATSP, for specific tax returns as approved by BIR</a:t>
            </a:r>
            <a:endParaRPr lang="en-PH" i="1"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smtClean="0">
                <a:ln w="0"/>
                <a:solidFill>
                  <a:prstClr val="black"/>
                </a:solidFill>
                <a:effectLst/>
                <a:uLnTx/>
                <a:uFillTx/>
                <a:latin typeface="Candara" panose="020E0502030303020204" pitchFamily="34" charset="0"/>
                <a:ea typeface="+mn-ea"/>
                <a:cs typeface="+mn-cs"/>
              </a:rPr>
              <a:t>RR 4-2024 (Filing and Taxable Income)</a:t>
            </a:r>
            <a:endParaRPr kumimoji="0" lang="en-US" sz="1050" b="0" i="0" u="none" strike="noStrike" kern="1200" cap="none" spc="0" normalizeH="0" baseline="0" noProof="0">
              <a:ln w="0"/>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49649921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9304" y="372473"/>
            <a:ext cx="10290325" cy="830617"/>
          </a:xfrm>
        </p:spPr>
        <p:txBody>
          <a:bodyPr>
            <a:normAutofit fontScale="90000"/>
          </a:bodyPr>
          <a:lstStyle/>
          <a:p>
            <a:r>
              <a:rPr lang="en-US" b="1" i="1" dirty="0"/>
              <a:t>Modes of Filing of </a:t>
            </a:r>
            <a:r>
              <a:rPr lang="en-US" b="1" i="1" dirty="0" smtClean="0"/>
              <a:t>Returns </a:t>
            </a:r>
            <a:r>
              <a:rPr lang="en-US" b="1" i="1" dirty="0"/>
              <a:t>and Payment</a:t>
            </a:r>
            <a:r>
              <a:rPr lang="en-PH" b="1" dirty="0" smtClean="0"/>
              <a:t> of </a:t>
            </a:r>
            <a:r>
              <a:rPr lang="en-US" b="1" i="1" dirty="0" smtClean="0"/>
              <a:t>Taxes</a:t>
            </a:r>
            <a:endParaRPr lang="en-PH" b="1" dirty="0"/>
          </a:p>
        </p:txBody>
      </p:sp>
      <p:sp>
        <p:nvSpPr>
          <p:cNvPr id="3" name="Content Placeholder 2"/>
          <p:cNvSpPr>
            <a:spLocks noGrp="1"/>
          </p:cNvSpPr>
          <p:nvPr>
            <p:ph idx="1"/>
          </p:nvPr>
        </p:nvSpPr>
        <p:spPr>
          <a:xfrm>
            <a:off x="1010828" y="1347216"/>
            <a:ext cx="10640088" cy="5063416"/>
          </a:xfrm>
        </p:spPr>
        <p:txBody>
          <a:bodyPr>
            <a:noAutofit/>
          </a:bodyPr>
          <a:lstStyle/>
          <a:p>
            <a:pPr marL="717550" indent="-717550" algn="just"/>
            <a:r>
              <a:rPr lang="en-US" sz="2800" dirty="0"/>
              <a:t>A. </a:t>
            </a:r>
            <a:r>
              <a:rPr lang="en-US" sz="2800" b="1" dirty="0">
                <a:solidFill>
                  <a:schemeClr val="accent1">
                    <a:lumMod val="50000"/>
                  </a:schemeClr>
                </a:solidFill>
              </a:rPr>
              <a:t>Electronically</a:t>
            </a:r>
            <a:r>
              <a:rPr lang="en-US" sz="2800" dirty="0"/>
              <a:t> — when the filing of tax return and payment of tax is done through electronic means using the BIR's electronic </a:t>
            </a:r>
            <a:r>
              <a:rPr lang="en-US" sz="2800" dirty="0" smtClean="0"/>
              <a:t>platforms, </a:t>
            </a:r>
            <a:r>
              <a:rPr lang="en-US" sz="2800" dirty="0" err="1"/>
              <a:t>ePayment</a:t>
            </a:r>
            <a:r>
              <a:rPr lang="en-US" sz="2800" dirty="0"/>
              <a:t> Channels of </a:t>
            </a:r>
            <a:r>
              <a:rPr lang="en-US" sz="2800" dirty="0" smtClean="0"/>
              <a:t>AABs </a:t>
            </a:r>
            <a:r>
              <a:rPr lang="en-US" sz="2800" dirty="0"/>
              <a:t>and ATSP (for specific returns as certified by BIR).</a:t>
            </a:r>
            <a:endParaRPr lang="en-PH" sz="2800" dirty="0"/>
          </a:p>
          <a:p>
            <a:pPr marL="717550" indent="-717550" algn="just"/>
            <a:r>
              <a:rPr lang="en-US" sz="2800" dirty="0"/>
              <a:t>B. </a:t>
            </a:r>
            <a:r>
              <a:rPr lang="en-US" sz="2800" b="1" dirty="0">
                <a:solidFill>
                  <a:schemeClr val="accent1">
                    <a:lumMod val="50000"/>
                  </a:schemeClr>
                </a:solidFill>
              </a:rPr>
              <a:t>Manually</a:t>
            </a:r>
            <a:r>
              <a:rPr lang="en-US" sz="2800" dirty="0"/>
              <a:t> — when the tax return is accomplished by writing or through the aid of electronic equipment but the act of submission and payment is done through over-the-counter with any AAB or RCO of the BIR. The RCO can accept payment in cash up to P20,000.00, while for check payment, regardless of the amount. </a:t>
            </a:r>
            <a:endParaRPr lang="en-US" sz="2800" dirty="0" smtClean="0"/>
          </a:p>
          <a:p>
            <a:pPr marL="717550" indent="-717550" algn="just"/>
            <a:r>
              <a:rPr lang="en-US" sz="2800" b="1" i="1" dirty="0" smtClean="0">
                <a:solidFill>
                  <a:schemeClr val="accent2">
                    <a:lumMod val="50000"/>
                  </a:schemeClr>
                </a:solidFill>
              </a:rPr>
              <a:t>Note: BIR Electronic Platforms are the </a:t>
            </a:r>
            <a:r>
              <a:rPr lang="en-US" sz="2800" b="1" i="1" dirty="0" err="1" smtClean="0">
                <a:solidFill>
                  <a:schemeClr val="accent2">
                    <a:lumMod val="50000"/>
                  </a:schemeClr>
                </a:solidFill>
              </a:rPr>
              <a:t>eFPS</a:t>
            </a:r>
            <a:r>
              <a:rPr lang="en-US" sz="2800" b="1" i="1" dirty="0" smtClean="0">
                <a:solidFill>
                  <a:schemeClr val="accent2">
                    <a:lumMod val="50000"/>
                  </a:schemeClr>
                </a:solidFill>
              </a:rPr>
              <a:t> </a:t>
            </a:r>
            <a:r>
              <a:rPr lang="en-US" sz="2800" b="1" i="1" dirty="0">
                <a:solidFill>
                  <a:schemeClr val="accent2">
                    <a:lumMod val="50000"/>
                  </a:schemeClr>
                </a:solidFill>
              </a:rPr>
              <a:t>and </a:t>
            </a:r>
            <a:r>
              <a:rPr lang="en-US" sz="2800" b="1" i="1" dirty="0" err="1">
                <a:solidFill>
                  <a:schemeClr val="accent2">
                    <a:lumMod val="50000"/>
                  </a:schemeClr>
                </a:solidFill>
              </a:rPr>
              <a:t>eBIRForms</a:t>
            </a:r>
            <a:r>
              <a:rPr lang="en-US" sz="2800" b="1" i="1" dirty="0">
                <a:solidFill>
                  <a:schemeClr val="accent2">
                    <a:lumMod val="50000"/>
                  </a:schemeClr>
                </a:solidFill>
              </a:rPr>
              <a:t> System</a:t>
            </a:r>
            <a:endParaRPr lang="en-PH" sz="2800" b="1" i="1" dirty="0">
              <a:solidFill>
                <a:schemeClr val="accent2">
                  <a:lumMod val="50000"/>
                </a:schemeClr>
              </a:solidFill>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smtClean="0">
                <a:ln w="0"/>
                <a:solidFill>
                  <a:prstClr val="black"/>
                </a:solidFill>
                <a:effectLst/>
                <a:uLnTx/>
                <a:uFillTx/>
                <a:latin typeface="Candara" panose="020E0502030303020204" pitchFamily="34" charset="0"/>
                <a:ea typeface="+mn-ea"/>
                <a:cs typeface="+mn-cs"/>
              </a:rPr>
              <a:t>RR 4-2024 (Filing and Taxable Income)</a:t>
            </a:r>
            <a:endParaRPr kumimoji="0" lang="en-US" sz="1050" b="0" i="0" u="none" strike="noStrike" kern="1200" cap="none" spc="0" normalizeH="0" baseline="0" noProof="0">
              <a:ln w="0"/>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10909959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69465" y="1987878"/>
            <a:ext cx="10504874" cy="3975491"/>
          </a:xfrm>
        </p:spPr>
        <p:txBody>
          <a:bodyPr>
            <a:noAutofit/>
          </a:bodyPr>
          <a:lstStyle/>
          <a:p>
            <a:pPr marL="517525" indent="-517525" algn="just">
              <a:spcBef>
                <a:spcPts val="600"/>
              </a:spcBef>
              <a:spcAft>
                <a:spcPts val="600"/>
              </a:spcAft>
              <a:buClrTx/>
              <a:buFont typeface="Wingdings" panose="05000000000000000000" pitchFamily="2" charset="2"/>
              <a:buChar char="Ø"/>
            </a:pPr>
            <a:r>
              <a:rPr lang="en-GB" sz="3200" dirty="0" smtClean="0">
                <a:latin typeface="Candara" panose="020E0502030303020204" pitchFamily="34" charset="0"/>
              </a:rPr>
              <a:t>Implements </a:t>
            </a:r>
            <a:r>
              <a:rPr lang="en-GB" sz="3200" dirty="0">
                <a:latin typeface="Candara" panose="020E0502030303020204" pitchFamily="34" charset="0"/>
              </a:rPr>
              <a:t>Section </a:t>
            </a:r>
            <a:r>
              <a:rPr lang="en-GB" sz="3200" dirty="0" smtClean="0">
                <a:latin typeface="Candara" panose="020E0502030303020204" pitchFamily="34" charset="0"/>
              </a:rPr>
              <a:t>40 of the  EOPT Act, specifically the amendment to Section 245(</a:t>
            </a:r>
            <a:r>
              <a:rPr lang="en-GB" sz="3200" dirty="0" err="1" smtClean="0">
                <a:latin typeface="Candara" panose="020E0502030303020204" pitchFamily="34" charset="0"/>
              </a:rPr>
              <a:t>i</a:t>
            </a:r>
            <a:r>
              <a:rPr lang="en-GB" sz="3200" dirty="0" smtClean="0">
                <a:latin typeface="Candara" panose="020E0502030303020204" pitchFamily="34" charset="0"/>
              </a:rPr>
              <a:t>) of the NIRC</a:t>
            </a:r>
          </a:p>
          <a:p>
            <a:pPr marL="517525" indent="-517525" algn="just">
              <a:spcBef>
                <a:spcPts val="600"/>
              </a:spcBef>
              <a:spcAft>
                <a:spcPts val="600"/>
              </a:spcAft>
              <a:buClrTx/>
              <a:buFont typeface="Wingdings" panose="05000000000000000000" pitchFamily="2" charset="2"/>
              <a:buChar char="Ø"/>
            </a:pPr>
            <a:r>
              <a:rPr lang="en-GB" sz="3200" dirty="0" smtClean="0">
                <a:latin typeface="Candara" panose="020E0502030303020204" pitchFamily="34" charset="0"/>
              </a:rPr>
              <a:t>The RR itself provides that its effectivity shall be after 15 days from publication in the Official Gazette or in a newspaper of general circulation</a:t>
            </a:r>
          </a:p>
          <a:p>
            <a:pPr marL="517525" indent="-517525" algn="just">
              <a:spcBef>
                <a:spcPts val="600"/>
              </a:spcBef>
              <a:spcAft>
                <a:spcPts val="600"/>
              </a:spcAft>
              <a:buClrTx/>
              <a:buFont typeface="Wingdings" panose="05000000000000000000" pitchFamily="2" charset="2"/>
              <a:buChar char="Ø"/>
            </a:pPr>
            <a:r>
              <a:rPr lang="en-GB" sz="3200" dirty="0" smtClean="0">
                <a:latin typeface="Candara" panose="020E0502030303020204" pitchFamily="34" charset="0"/>
              </a:rPr>
              <a:t>Published </a:t>
            </a:r>
            <a:r>
              <a:rPr lang="en-GB" sz="3200" dirty="0">
                <a:latin typeface="Candara" panose="020E0502030303020204" pitchFamily="34" charset="0"/>
              </a:rPr>
              <a:t>in Manila Bulletin on March 4, </a:t>
            </a:r>
            <a:r>
              <a:rPr lang="en-GB" sz="3200" dirty="0" smtClean="0">
                <a:latin typeface="Candara" panose="020E0502030303020204" pitchFamily="34" charset="0"/>
              </a:rPr>
              <a:t>2024</a:t>
            </a:r>
          </a:p>
          <a:p>
            <a:pPr marL="517525" indent="-517525" algn="just">
              <a:spcBef>
                <a:spcPts val="600"/>
              </a:spcBef>
              <a:spcAft>
                <a:spcPts val="600"/>
              </a:spcAft>
              <a:buClrTx/>
              <a:buFont typeface="Wingdings" panose="05000000000000000000" pitchFamily="2" charset="2"/>
              <a:buChar char="Ø"/>
            </a:pPr>
            <a:r>
              <a:rPr lang="en-GB" sz="3200" dirty="0" smtClean="0">
                <a:latin typeface="Candara" panose="020E0502030303020204" pitchFamily="34" charset="0"/>
              </a:rPr>
              <a:t>Effective March 19, </a:t>
            </a:r>
            <a:r>
              <a:rPr lang="en-GB" sz="3200" dirty="0">
                <a:latin typeface="Candara" panose="020E0502030303020204" pitchFamily="34" charset="0"/>
              </a:rPr>
              <a:t>2024</a:t>
            </a:r>
          </a:p>
        </p:txBody>
      </p:sp>
      <p:sp>
        <p:nvSpPr>
          <p:cNvPr id="4" name="Slide Number Placeholder 3"/>
          <p:cNvSpPr>
            <a:spLocks noGrp="1"/>
          </p:cNvSpPr>
          <p:nvPr>
            <p:ph type="sldNum" sz="quarter" idx="12"/>
          </p:nvPr>
        </p:nvSpPr>
        <p:spPr/>
        <p:txBody>
          <a:bodyPr/>
          <a:lstStyle/>
          <a:p>
            <a:fld id="{8563C82B-BB9A-4B6D-9EC2-6AEA76B2E3B9}" type="slidenum">
              <a:rPr lang="en-US" smtClean="0">
                <a:solidFill>
                  <a:schemeClr val="tx1"/>
                </a:solidFill>
              </a:rPr>
              <a:t>3</a:t>
            </a:fld>
            <a:endParaRPr lang="en-US" dirty="0">
              <a:solidFill>
                <a:schemeClr val="tx1"/>
              </a:solidFill>
            </a:endParaRPr>
          </a:p>
        </p:txBody>
      </p:sp>
      <p:sp>
        <p:nvSpPr>
          <p:cNvPr id="5" name="Rectangle 1"/>
          <p:cNvSpPr>
            <a:spLocks noGrp="1" noChangeArrowheads="1"/>
          </p:cNvSpPr>
          <p:nvPr>
            <p:ph type="ctrTitle"/>
          </p:nvPr>
        </p:nvSpPr>
        <p:spPr bwMode="auto">
          <a:xfrm>
            <a:off x="2826996" y="652851"/>
            <a:ext cx="6543779"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4000" b="1" i="0" u="none" strike="noStrike" cap="none" normalizeH="0" baseline="0" dirty="0" smtClean="0">
                <a:ln>
                  <a:noFill/>
                </a:ln>
                <a:effectLst/>
                <a:latin typeface="Candara" panose="020E0502030303020204" pitchFamily="34" charset="0"/>
              </a:rPr>
              <a:t>Salient Features of RR 2-2024</a:t>
            </a:r>
          </a:p>
        </p:txBody>
      </p:sp>
    </p:spTree>
    <p:extLst>
      <p:ext uri="{BB962C8B-B14F-4D97-AF65-F5344CB8AC3E}">
        <p14:creationId xmlns:p14="http://schemas.microsoft.com/office/powerpoint/2010/main" val="3810687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9517" y="382412"/>
            <a:ext cx="9800112" cy="830617"/>
          </a:xfrm>
        </p:spPr>
        <p:txBody>
          <a:bodyPr/>
          <a:lstStyle/>
          <a:p>
            <a:r>
              <a:rPr lang="en-PH" b="1" dirty="0" smtClean="0"/>
              <a:t>Summary on Mode of Filing of LGUs</a:t>
            </a:r>
            <a:endParaRPr lang="en-PH" b="1"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smtClean="0">
                <a:ln w="0"/>
                <a:solidFill>
                  <a:prstClr val="black"/>
                </a:solidFill>
                <a:effectLst/>
                <a:uLnTx/>
                <a:uFillTx/>
                <a:latin typeface="Candara" panose="020E0502030303020204" pitchFamily="34" charset="0"/>
                <a:ea typeface="+mn-ea"/>
                <a:cs typeface="+mn-cs"/>
              </a:rPr>
              <a:t>RR 4-2024 (Filing and Taxable Income)</a:t>
            </a:r>
            <a:endParaRPr kumimoji="0" lang="en-US" sz="1050" b="0" i="0" u="none" strike="noStrike" kern="1200" cap="none" spc="0" normalizeH="0" baseline="0" noProof="0">
              <a:ln w="0"/>
              <a:solidFill>
                <a:prstClr val="black"/>
              </a:solidFill>
              <a:effectLst/>
              <a:uLnTx/>
              <a:uFillTx/>
              <a:latin typeface="Candara" panose="020E0502030303020204" pitchFamily="34" charset="0"/>
              <a:ea typeface="+mn-ea"/>
              <a:cs typeface="+mn-cs"/>
            </a:endParaRPr>
          </a:p>
        </p:txBody>
      </p:sp>
      <p:sp>
        <p:nvSpPr>
          <p:cNvPr id="6" name="Content Placeholder 5"/>
          <p:cNvSpPr>
            <a:spLocks noGrp="1"/>
          </p:cNvSpPr>
          <p:nvPr>
            <p:ph idx="1"/>
          </p:nvPr>
        </p:nvSpPr>
        <p:spPr>
          <a:xfrm>
            <a:off x="864524" y="1288774"/>
            <a:ext cx="10640088" cy="3777622"/>
          </a:xfrm>
        </p:spPr>
        <p:txBody>
          <a:bodyPr>
            <a:noAutofit/>
          </a:bodyPr>
          <a:lstStyle/>
          <a:p>
            <a:pPr marL="514350" indent="-514350">
              <a:buClrTx/>
              <a:buFont typeface="+mj-lt"/>
              <a:buAutoNum type="arabicPeriod"/>
            </a:pPr>
            <a:r>
              <a:rPr lang="en-PH" sz="2800" dirty="0" smtClean="0"/>
              <a:t>Local </a:t>
            </a:r>
            <a:r>
              <a:rPr lang="en-PH" sz="2800" dirty="0"/>
              <a:t>government </a:t>
            </a:r>
            <a:r>
              <a:rPr lang="en-PH" sz="2800" dirty="0" smtClean="0"/>
              <a:t>units have been required to use </a:t>
            </a:r>
            <a:r>
              <a:rPr lang="en-PH" sz="2800" dirty="0" err="1" smtClean="0"/>
              <a:t>eBIR</a:t>
            </a:r>
            <a:r>
              <a:rPr lang="en-PH" sz="2800" dirty="0" smtClean="0"/>
              <a:t> Forms since 2014, except barangays per RR 6-2014</a:t>
            </a:r>
          </a:p>
          <a:p>
            <a:pPr marL="514350" indent="-514350">
              <a:buClrTx/>
              <a:buFont typeface="+mj-lt"/>
              <a:buAutoNum type="arabicPeriod"/>
            </a:pPr>
            <a:r>
              <a:rPr lang="en-PH" sz="2800" dirty="0" smtClean="0"/>
              <a:t>Barangays became required to use the </a:t>
            </a:r>
            <a:r>
              <a:rPr lang="en-PH" sz="2800" dirty="0" err="1" smtClean="0"/>
              <a:t>eBIR</a:t>
            </a:r>
            <a:r>
              <a:rPr lang="en-PH" sz="2800" dirty="0" smtClean="0"/>
              <a:t> Forms starting in 2023 per RR 4-2023 </a:t>
            </a:r>
          </a:p>
          <a:p>
            <a:pPr marL="1314450" lvl="1" indent="-514350">
              <a:buFont typeface="Wingdings" panose="05000000000000000000" pitchFamily="2" charset="2"/>
              <a:buChar char="Ø"/>
            </a:pPr>
            <a:r>
              <a:rPr lang="en-PH" dirty="0" smtClean="0"/>
              <a:t>But they may still use the offline </a:t>
            </a:r>
            <a:r>
              <a:rPr lang="en-PH" dirty="0" err="1" smtClean="0"/>
              <a:t>eBIR</a:t>
            </a:r>
            <a:r>
              <a:rPr lang="en-PH" dirty="0" smtClean="0"/>
              <a:t> Forms Package, and file the returns manually</a:t>
            </a:r>
          </a:p>
          <a:p>
            <a:pPr marL="514350" indent="-514350">
              <a:buClrTx/>
              <a:buFont typeface="+mj-lt"/>
              <a:buAutoNum type="arabicPeriod"/>
            </a:pPr>
            <a:r>
              <a:rPr lang="en-PH" sz="2800" dirty="0" smtClean="0"/>
              <a:t> </a:t>
            </a:r>
            <a:r>
              <a:rPr lang="en-PH" sz="2800" dirty="0"/>
              <a:t>Per EOPT Law, electronic </a:t>
            </a:r>
            <a:r>
              <a:rPr lang="en-PH" sz="2800" dirty="0" smtClean="0"/>
              <a:t>filing of returns </a:t>
            </a:r>
            <a:r>
              <a:rPr lang="en-PH" sz="2800" dirty="0"/>
              <a:t>is now </a:t>
            </a:r>
            <a:r>
              <a:rPr lang="en-PH" sz="2800" dirty="0" smtClean="0"/>
              <a:t>required for all </a:t>
            </a:r>
          </a:p>
          <a:p>
            <a:pPr marL="1314450" lvl="1" indent="-514350">
              <a:buFont typeface="Wingdings" panose="05000000000000000000" pitchFamily="2" charset="2"/>
              <a:buChar char="Ø"/>
            </a:pPr>
            <a:r>
              <a:rPr lang="en-US" b="1" i="1" dirty="0" smtClean="0">
                <a:solidFill>
                  <a:schemeClr val="accent2">
                    <a:lumMod val="50000"/>
                  </a:schemeClr>
                </a:solidFill>
              </a:rPr>
              <a:t>Manual </a:t>
            </a:r>
            <a:r>
              <a:rPr lang="en-US" b="1" i="1" dirty="0">
                <a:solidFill>
                  <a:schemeClr val="accent2">
                    <a:lumMod val="50000"/>
                  </a:schemeClr>
                </a:solidFill>
              </a:rPr>
              <a:t>filing is allowed only if electronic channels are not available (Section 3 of RR 4-2024)</a:t>
            </a:r>
            <a:endParaRPr lang="en-PH" dirty="0"/>
          </a:p>
          <a:p>
            <a:pPr marL="514350" indent="-514350">
              <a:buClrTx/>
              <a:buFont typeface="+mj-lt"/>
              <a:buAutoNum type="arabicPeriod"/>
            </a:pPr>
            <a:r>
              <a:rPr lang="en-PH" sz="2800" dirty="0" smtClean="0"/>
              <a:t>Thus, all LGUs are </a:t>
            </a:r>
            <a:r>
              <a:rPr lang="en-PH" sz="2800" dirty="0"/>
              <a:t>now required to use </a:t>
            </a:r>
            <a:r>
              <a:rPr lang="en-PH" sz="2800" i="1" dirty="0"/>
              <a:t>Online </a:t>
            </a:r>
            <a:r>
              <a:rPr lang="en-PH" sz="2800" i="1" dirty="0" err="1"/>
              <a:t>eBIRForms</a:t>
            </a:r>
            <a:r>
              <a:rPr lang="en-PH" sz="2800" i="1" dirty="0"/>
              <a:t> </a:t>
            </a:r>
            <a:r>
              <a:rPr lang="en-PH" sz="2800" i="1" dirty="0" smtClean="0"/>
              <a:t>System</a:t>
            </a:r>
            <a:endParaRPr lang="en-PH" sz="2800" i="1" dirty="0"/>
          </a:p>
        </p:txBody>
      </p:sp>
    </p:spTree>
    <p:extLst>
      <p:ext uri="{BB962C8B-B14F-4D97-AF65-F5344CB8AC3E}">
        <p14:creationId xmlns:p14="http://schemas.microsoft.com/office/powerpoint/2010/main" val="29143784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9517" y="372473"/>
            <a:ext cx="9800112" cy="1309678"/>
          </a:xfrm>
        </p:spPr>
        <p:txBody>
          <a:bodyPr>
            <a:normAutofit fontScale="90000"/>
          </a:bodyPr>
          <a:lstStyle/>
          <a:p>
            <a:pPr algn="ctr"/>
            <a:r>
              <a:rPr lang="en-GB" b="1" dirty="0" smtClean="0"/>
              <a:t>NIRC Provisions amended</a:t>
            </a:r>
            <a:br>
              <a:rPr lang="en-GB" b="1" dirty="0" smtClean="0"/>
            </a:br>
            <a:r>
              <a:rPr lang="en-GB" b="1" dirty="0" smtClean="0"/>
              <a:t>Re</a:t>
            </a:r>
            <a:r>
              <a:rPr lang="en-GB" b="1" dirty="0"/>
              <a:t>: </a:t>
            </a:r>
            <a:r>
              <a:rPr lang="en-GB" b="1" dirty="0" smtClean="0"/>
              <a:t>Filing of Returns and Payment of Taxes</a:t>
            </a:r>
            <a:endParaRPr lang="en-US" b="1" dirty="0"/>
          </a:p>
        </p:txBody>
      </p:sp>
      <p:sp>
        <p:nvSpPr>
          <p:cNvPr id="3" name="Content Placeholder 2"/>
          <p:cNvSpPr>
            <a:spLocks noGrp="1"/>
          </p:cNvSpPr>
          <p:nvPr>
            <p:ph idx="1"/>
          </p:nvPr>
        </p:nvSpPr>
        <p:spPr>
          <a:xfrm>
            <a:off x="675680" y="2397959"/>
            <a:ext cx="11014050" cy="3247467"/>
          </a:xfrm>
        </p:spPr>
        <p:txBody>
          <a:bodyPr>
            <a:noAutofit/>
          </a:bodyPr>
          <a:lstStyle/>
          <a:p>
            <a:pPr marL="1073150" indent="-1073150" algn="just">
              <a:buClrTx/>
            </a:pPr>
            <a:r>
              <a:rPr lang="en-US" i="1" dirty="0" smtClean="0"/>
              <a:t>Section 51(B</a:t>
            </a:r>
            <a:r>
              <a:rPr lang="en-US" i="1" dirty="0"/>
              <a:t>) Where to File. — Except in cases where the Commissioner otherwise permits, the return shall be filed with </a:t>
            </a:r>
            <a:r>
              <a:rPr lang="en-US" b="1" i="1" dirty="0">
                <a:solidFill>
                  <a:schemeClr val="accent1">
                    <a:lumMod val="50000"/>
                  </a:schemeClr>
                </a:solidFill>
              </a:rPr>
              <a:t>any</a:t>
            </a:r>
            <a:r>
              <a:rPr lang="en-US" i="1" dirty="0"/>
              <a:t> authorized agent bank, </a:t>
            </a:r>
            <a:r>
              <a:rPr lang="en-US" b="1" i="1" dirty="0"/>
              <a:t>Revenue District Office through Revenue Collection Officer</a:t>
            </a:r>
            <a:r>
              <a:rPr lang="en-US" i="1" dirty="0"/>
              <a:t>, or </a:t>
            </a:r>
            <a:r>
              <a:rPr lang="en-US" b="1" i="1" dirty="0"/>
              <a:t>authorized tax software provider</a:t>
            </a:r>
            <a:r>
              <a:rPr lang="en-US" b="1" i="1" dirty="0" smtClean="0"/>
              <a:t>.</a:t>
            </a:r>
          </a:p>
          <a:p>
            <a:pPr marL="1073150" indent="-1073150" algn="just">
              <a:buClrTx/>
            </a:pPr>
            <a:endParaRPr lang="en-US" i="1" dirty="0"/>
          </a:p>
          <a:p>
            <a:pPr>
              <a:buClrTx/>
            </a:pPr>
            <a:endParaRPr lang="en-US" i="1" dirty="0" smtClean="0"/>
          </a:p>
          <a:p>
            <a:pPr marL="514350" indent="-514350">
              <a:buClrTx/>
              <a:buFont typeface="+mj-lt"/>
              <a:buAutoNum type="arabicPeriod"/>
            </a:pPr>
            <a:endParaRPr lang="en-US" i="1" dirty="0" smtClean="0"/>
          </a:p>
          <a:p>
            <a:pPr marL="514350" indent="-514350">
              <a:buClrTx/>
              <a:buFont typeface="+mj-lt"/>
              <a:buAutoNum type="arabicPeriod"/>
            </a:pPr>
            <a:endParaRPr lang="en-US" dirty="0"/>
          </a:p>
          <a:p>
            <a:pPr marL="514350" indent="-514350">
              <a:buClrTx/>
              <a:buFont typeface="+mj-lt"/>
              <a:buAutoNum type="arabicPeriod"/>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smtClean="0">
                <a:ln w="0"/>
                <a:solidFill>
                  <a:prstClr val="black"/>
                </a:solidFill>
                <a:effectLst/>
                <a:uLnTx/>
                <a:uFillTx/>
                <a:latin typeface="Candara" panose="020E0502030303020204" pitchFamily="34" charset="0"/>
                <a:ea typeface="+mn-ea"/>
                <a:cs typeface="+mn-cs"/>
              </a:rPr>
              <a:t>RR 4-2024 (Filing and Taxable Income)</a:t>
            </a:r>
            <a:endParaRPr kumimoji="0" lang="en-US" sz="1050" b="0" i="0" u="none" strike="noStrike" kern="1200" cap="none" spc="0" normalizeH="0" baseline="0" noProof="0">
              <a:ln w="0"/>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391943758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2574" y="372473"/>
            <a:ext cx="10367055" cy="929553"/>
          </a:xfrm>
        </p:spPr>
        <p:txBody>
          <a:bodyPr>
            <a:normAutofit fontScale="90000"/>
          </a:bodyPr>
          <a:lstStyle/>
          <a:p>
            <a:pPr algn="ctr"/>
            <a:r>
              <a:rPr lang="en-GB" b="1" dirty="0" smtClean="0"/>
              <a:t>Re</a:t>
            </a:r>
            <a:r>
              <a:rPr lang="en-GB" b="1" dirty="0"/>
              <a:t>: </a:t>
            </a:r>
            <a:r>
              <a:rPr lang="en-GB" b="1" dirty="0" smtClean="0"/>
              <a:t>Filing of Returns and Payment of Taxes – cont’d</a:t>
            </a:r>
            <a:endParaRPr lang="en-US" b="1" dirty="0"/>
          </a:p>
        </p:txBody>
      </p:sp>
      <p:sp>
        <p:nvSpPr>
          <p:cNvPr id="3" name="Content Placeholder 2"/>
          <p:cNvSpPr>
            <a:spLocks noGrp="1"/>
          </p:cNvSpPr>
          <p:nvPr>
            <p:ph idx="1"/>
          </p:nvPr>
        </p:nvSpPr>
        <p:spPr>
          <a:xfrm>
            <a:off x="864524" y="1639402"/>
            <a:ext cx="11014050" cy="4521340"/>
          </a:xfrm>
        </p:spPr>
        <p:txBody>
          <a:bodyPr>
            <a:noAutofit/>
          </a:bodyPr>
          <a:lstStyle/>
          <a:p>
            <a:pPr>
              <a:spcBef>
                <a:spcPts val="0"/>
              </a:spcBef>
              <a:buClrTx/>
            </a:pPr>
            <a:r>
              <a:rPr lang="en-GB" i="1" dirty="0" smtClean="0"/>
              <a:t>The words </a:t>
            </a:r>
            <a:r>
              <a:rPr lang="en-GB" b="1" i="1" dirty="0" smtClean="0">
                <a:solidFill>
                  <a:schemeClr val="accent1">
                    <a:lumMod val="50000"/>
                  </a:schemeClr>
                </a:solidFill>
              </a:rPr>
              <a:t>“electronically or manually” </a:t>
            </a:r>
            <a:r>
              <a:rPr lang="en-GB" i="1" dirty="0" smtClean="0"/>
              <a:t>were added to pertinent portions of:</a:t>
            </a:r>
            <a:endParaRPr lang="en-US" i="1" dirty="0" smtClean="0"/>
          </a:p>
          <a:p>
            <a:pPr marL="854075" indent="-514350">
              <a:spcBef>
                <a:spcPts val="0"/>
              </a:spcBef>
              <a:buClrTx/>
              <a:buFont typeface="+mj-lt"/>
              <a:buAutoNum type="arabicPeriod"/>
            </a:pPr>
            <a:r>
              <a:rPr lang="en-US" i="1" dirty="0" smtClean="0"/>
              <a:t>SEC</a:t>
            </a:r>
            <a:r>
              <a:rPr lang="en-US" i="1" dirty="0"/>
              <a:t>. </a:t>
            </a:r>
            <a:r>
              <a:rPr lang="en-US" i="1" dirty="0" smtClean="0"/>
              <a:t>51(D). Income Tax Return of Spouses</a:t>
            </a:r>
          </a:p>
          <a:p>
            <a:pPr marL="854075" indent="-514350">
              <a:spcBef>
                <a:spcPts val="0"/>
              </a:spcBef>
              <a:buClrTx/>
              <a:buFont typeface="+mj-lt"/>
              <a:buAutoNum type="arabicPeriod"/>
            </a:pPr>
            <a:r>
              <a:rPr lang="en-US" i="1" dirty="0" smtClean="0"/>
              <a:t>SEC</a:t>
            </a:r>
            <a:r>
              <a:rPr lang="en-US" i="1" dirty="0"/>
              <a:t>. </a:t>
            </a:r>
            <a:r>
              <a:rPr lang="en-US" i="1" dirty="0" smtClean="0"/>
              <a:t>56</a:t>
            </a:r>
            <a:r>
              <a:rPr lang="en-US" dirty="0"/>
              <a:t>(A</a:t>
            </a:r>
            <a:r>
              <a:rPr lang="en-US" dirty="0" smtClean="0"/>
              <a:t>).</a:t>
            </a:r>
            <a:r>
              <a:rPr lang="en-US" dirty="0"/>
              <a:t> </a:t>
            </a:r>
            <a:r>
              <a:rPr lang="en-US" i="1" dirty="0" smtClean="0"/>
              <a:t>Payment </a:t>
            </a:r>
            <a:r>
              <a:rPr lang="en-US" i="1" dirty="0"/>
              <a:t>and Assessment of Income </a:t>
            </a:r>
            <a:r>
              <a:rPr lang="en-US" i="1" dirty="0" smtClean="0"/>
              <a:t>Tax</a:t>
            </a:r>
          </a:p>
          <a:p>
            <a:pPr marL="854075" indent="-514350">
              <a:spcBef>
                <a:spcPts val="0"/>
              </a:spcBef>
              <a:buClrTx/>
              <a:buFont typeface="+mj-lt"/>
              <a:buAutoNum type="arabicPeriod"/>
              <a:tabLst>
                <a:tab pos="2743200" algn="l"/>
              </a:tabLst>
            </a:pPr>
            <a:r>
              <a:rPr lang="en-US" i="1" dirty="0" smtClean="0"/>
              <a:t>SEC</a:t>
            </a:r>
            <a:r>
              <a:rPr lang="en-US" i="1" dirty="0"/>
              <a:t>. </a:t>
            </a:r>
            <a:r>
              <a:rPr lang="en-US" i="1" dirty="0" smtClean="0"/>
              <a:t>58(A).</a:t>
            </a:r>
            <a:r>
              <a:rPr lang="en-US" i="1" dirty="0"/>
              <a:t> Quarterly Returns and Payments of Taxes </a:t>
            </a:r>
            <a:r>
              <a:rPr lang="en-US" i="1" dirty="0" smtClean="0"/>
              <a:t>	Withheld at Source</a:t>
            </a:r>
          </a:p>
          <a:p>
            <a:pPr marL="854075" indent="-514350">
              <a:spcBef>
                <a:spcPts val="0"/>
              </a:spcBef>
              <a:buClrTx/>
              <a:buFont typeface="+mj-lt"/>
              <a:buAutoNum type="arabicPeriod"/>
            </a:pPr>
            <a:r>
              <a:rPr lang="en-US" i="1" dirty="0"/>
              <a:t>SEC. 77. </a:t>
            </a:r>
            <a:r>
              <a:rPr lang="en-US" i="1" dirty="0" smtClean="0"/>
              <a:t>Quarterly </a:t>
            </a:r>
            <a:r>
              <a:rPr lang="en-US" i="1" dirty="0"/>
              <a:t>Corporate Income </a:t>
            </a:r>
            <a:r>
              <a:rPr lang="en-US" i="1" dirty="0" smtClean="0"/>
              <a:t>Tax Return </a:t>
            </a:r>
          </a:p>
          <a:p>
            <a:pPr marL="854075" indent="-514350">
              <a:spcBef>
                <a:spcPts val="0"/>
              </a:spcBef>
              <a:buClrTx/>
              <a:buFont typeface="+mj-lt"/>
              <a:buAutoNum type="arabicPeriod"/>
            </a:pPr>
            <a:r>
              <a:rPr lang="en-US" i="1" dirty="0"/>
              <a:t>SEC. 81. </a:t>
            </a:r>
            <a:r>
              <a:rPr lang="en-US" i="1" dirty="0" smtClean="0"/>
              <a:t>Returns for Withholding Tax on Wages</a:t>
            </a:r>
          </a:p>
          <a:p>
            <a:pPr marL="854075" indent="-514350">
              <a:spcBef>
                <a:spcPts val="0"/>
              </a:spcBef>
              <a:buClrTx/>
              <a:buFont typeface="+mj-lt"/>
              <a:buAutoNum type="arabicPeriod"/>
            </a:pPr>
            <a:r>
              <a:rPr lang="en-US" i="1" dirty="0" smtClean="0"/>
              <a:t>SEC</a:t>
            </a:r>
            <a:r>
              <a:rPr lang="en-US" i="1" dirty="0"/>
              <a:t>. 90. Estate Tax </a:t>
            </a:r>
            <a:r>
              <a:rPr lang="en-US" i="1" dirty="0" smtClean="0"/>
              <a:t>Returns</a:t>
            </a:r>
            <a:endParaRPr lang="en-US" dirty="0"/>
          </a:p>
          <a:p>
            <a:pPr marL="514350" indent="-514350">
              <a:buClrTx/>
              <a:buFont typeface="+mj-lt"/>
              <a:buAutoNum type="arabicPeriod"/>
            </a:pPr>
            <a:endParaRPr lang="en-US" i="1" dirty="0" smtClean="0"/>
          </a:p>
          <a:p>
            <a:pPr marL="514350" indent="-514350">
              <a:buClrTx/>
              <a:buFont typeface="+mj-lt"/>
              <a:buAutoNum type="arabicPeriod"/>
            </a:pPr>
            <a:endParaRPr lang="en-US" i="1" dirty="0" smtClean="0"/>
          </a:p>
          <a:p>
            <a:pPr marL="514350" indent="-514350">
              <a:buClrTx/>
              <a:buFont typeface="+mj-lt"/>
              <a:buAutoNum type="arabicPeriod"/>
            </a:pPr>
            <a:endParaRPr lang="en-US" i="1" dirty="0" smtClean="0"/>
          </a:p>
          <a:p>
            <a:pPr marL="514350" indent="-514350">
              <a:buClrTx/>
              <a:buFont typeface="+mj-lt"/>
              <a:buAutoNum type="arabicPeriod"/>
            </a:pPr>
            <a:endParaRPr lang="en-US" dirty="0"/>
          </a:p>
          <a:p>
            <a:pPr marL="514350" indent="-514350">
              <a:buClrTx/>
              <a:buFont typeface="+mj-lt"/>
              <a:buAutoNum type="arabicPeriod"/>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smtClean="0">
                <a:ln w="0"/>
                <a:solidFill>
                  <a:prstClr val="black"/>
                </a:solidFill>
                <a:effectLst/>
                <a:uLnTx/>
                <a:uFillTx/>
                <a:latin typeface="Candara" panose="020E0502030303020204" pitchFamily="34" charset="0"/>
                <a:ea typeface="+mn-ea"/>
                <a:cs typeface="+mn-cs"/>
              </a:rPr>
              <a:t>RR 4-2024 (Filing and Taxable Income)</a:t>
            </a:r>
            <a:endParaRPr kumimoji="0" lang="en-US" sz="1050" b="0" i="0" u="none" strike="noStrike" kern="1200" cap="none" spc="0" normalizeH="0" baseline="0" noProof="0">
              <a:ln w="0"/>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58557956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9517" y="372473"/>
            <a:ext cx="9800112" cy="1309678"/>
          </a:xfrm>
        </p:spPr>
        <p:txBody>
          <a:bodyPr>
            <a:normAutofit fontScale="90000"/>
          </a:bodyPr>
          <a:lstStyle/>
          <a:p>
            <a:pPr algn="ctr"/>
            <a:r>
              <a:rPr lang="en-GB" b="1" dirty="0" smtClean="0"/>
              <a:t>NIRC Provisions amended – cont’d</a:t>
            </a:r>
            <a:br>
              <a:rPr lang="en-GB" b="1" dirty="0" smtClean="0"/>
            </a:br>
            <a:r>
              <a:rPr lang="en-GB" b="1" dirty="0" smtClean="0"/>
              <a:t>Re</a:t>
            </a:r>
            <a:r>
              <a:rPr lang="en-GB" b="1" dirty="0"/>
              <a:t>: </a:t>
            </a:r>
            <a:r>
              <a:rPr lang="en-GB" b="1" dirty="0" smtClean="0"/>
              <a:t>Filing of Returns and Payment of Taxes</a:t>
            </a:r>
            <a:endParaRPr lang="en-US" b="1" dirty="0"/>
          </a:p>
        </p:txBody>
      </p:sp>
      <p:sp>
        <p:nvSpPr>
          <p:cNvPr id="3" name="Content Placeholder 2"/>
          <p:cNvSpPr>
            <a:spLocks noGrp="1"/>
          </p:cNvSpPr>
          <p:nvPr>
            <p:ph idx="1"/>
          </p:nvPr>
        </p:nvSpPr>
        <p:spPr>
          <a:xfrm>
            <a:off x="864524" y="1768415"/>
            <a:ext cx="10653623" cy="4547220"/>
          </a:xfrm>
        </p:spPr>
        <p:txBody>
          <a:bodyPr>
            <a:noAutofit/>
          </a:bodyPr>
          <a:lstStyle/>
          <a:p>
            <a:pPr>
              <a:spcBef>
                <a:spcPts val="0"/>
              </a:spcBef>
              <a:buClrTx/>
            </a:pPr>
            <a:r>
              <a:rPr lang="en-GB" i="1" dirty="0" smtClean="0"/>
              <a:t>The words </a:t>
            </a:r>
            <a:r>
              <a:rPr lang="en-GB" b="1" i="1" dirty="0" smtClean="0">
                <a:solidFill>
                  <a:schemeClr val="accent1">
                    <a:lumMod val="50000"/>
                  </a:schemeClr>
                </a:solidFill>
              </a:rPr>
              <a:t>“electronically or manually</a:t>
            </a:r>
            <a:r>
              <a:rPr lang="en-GB" i="1" dirty="0" smtClean="0"/>
              <a:t>” were added to pertinent portions of:</a:t>
            </a:r>
            <a:endParaRPr lang="en-US" i="1" dirty="0" smtClean="0"/>
          </a:p>
          <a:p>
            <a:pPr marL="974725" indent="-514350">
              <a:spcBef>
                <a:spcPts val="0"/>
              </a:spcBef>
              <a:buClrTx/>
              <a:buFont typeface="+mj-lt"/>
              <a:buAutoNum type="arabicPeriod" startAt="7"/>
            </a:pPr>
            <a:r>
              <a:rPr lang="en-US" i="1" dirty="0" smtClean="0"/>
              <a:t>SEC</a:t>
            </a:r>
            <a:r>
              <a:rPr lang="en-US" i="1" dirty="0"/>
              <a:t>. </a:t>
            </a:r>
            <a:r>
              <a:rPr lang="en-US" i="1" dirty="0" smtClean="0"/>
              <a:t>91.</a:t>
            </a:r>
            <a:r>
              <a:rPr lang="en-US" i="1" dirty="0"/>
              <a:t> Estate Tax </a:t>
            </a:r>
            <a:r>
              <a:rPr lang="en-US" i="1" dirty="0" smtClean="0"/>
              <a:t>Payment</a:t>
            </a:r>
          </a:p>
          <a:p>
            <a:pPr marL="974725" indent="-514350">
              <a:spcBef>
                <a:spcPts val="0"/>
              </a:spcBef>
              <a:buClrTx/>
              <a:buFont typeface="+mj-lt"/>
              <a:buAutoNum type="arabicPeriod" startAt="7"/>
            </a:pPr>
            <a:r>
              <a:rPr lang="en-US" i="1" dirty="0"/>
              <a:t>SEC. </a:t>
            </a:r>
            <a:r>
              <a:rPr lang="en-US" i="1" dirty="0" smtClean="0"/>
              <a:t>103. Donor’s Tax Return and Payment</a:t>
            </a:r>
          </a:p>
          <a:p>
            <a:pPr marL="974725" indent="-514350">
              <a:spcBef>
                <a:spcPts val="0"/>
              </a:spcBef>
              <a:buClrTx/>
              <a:buFont typeface="+mj-lt"/>
              <a:buAutoNum type="arabicPeriod" startAt="7"/>
            </a:pPr>
            <a:r>
              <a:rPr lang="en-US" i="1" dirty="0"/>
              <a:t>SEC. 114. </a:t>
            </a:r>
            <a:r>
              <a:rPr lang="en-US" i="1" dirty="0" smtClean="0"/>
              <a:t>Value-Added Tax Return </a:t>
            </a:r>
            <a:r>
              <a:rPr lang="en-US" i="1" dirty="0"/>
              <a:t>and </a:t>
            </a:r>
            <a:r>
              <a:rPr lang="en-US" i="1" dirty="0" smtClean="0"/>
              <a:t>Payment</a:t>
            </a:r>
          </a:p>
          <a:p>
            <a:pPr marL="974725" indent="-514350">
              <a:spcBef>
                <a:spcPts val="0"/>
              </a:spcBef>
              <a:buClrTx/>
              <a:buFont typeface="+mj-lt"/>
              <a:buAutoNum type="arabicPeriod" startAt="7"/>
              <a:tabLst>
                <a:tab pos="2519363" algn="l"/>
              </a:tabLst>
            </a:pPr>
            <a:r>
              <a:rPr lang="en-US" i="1" dirty="0"/>
              <a:t>SEC. 116. </a:t>
            </a:r>
            <a:r>
              <a:rPr lang="en-US" i="1" dirty="0" smtClean="0"/>
              <a:t>Percentage Tax </a:t>
            </a:r>
            <a:r>
              <a:rPr lang="en-US" i="1" dirty="0"/>
              <a:t>on </a:t>
            </a:r>
            <a:r>
              <a:rPr lang="en-US" i="1" dirty="0" smtClean="0"/>
              <a:t>VAT-Exempt Persons per 	Section 109(CC)</a:t>
            </a:r>
          </a:p>
          <a:p>
            <a:pPr marL="974725" indent="-514350">
              <a:spcBef>
                <a:spcPts val="0"/>
              </a:spcBef>
              <a:buClrTx/>
              <a:buFont typeface="+mj-lt"/>
              <a:buAutoNum type="arabicPeriod" startAt="7"/>
            </a:pPr>
            <a:r>
              <a:rPr lang="en-US" i="1" dirty="0" smtClean="0"/>
              <a:t>SEC</a:t>
            </a:r>
            <a:r>
              <a:rPr lang="en-US" i="1" dirty="0"/>
              <a:t>. 128. Returns and Payment of Percentage </a:t>
            </a:r>
            <a:r>
              <a:rPr lang="en-US" i="1" dirty="0" smtClean="0"/>
              <a:t>Taxes</a:t>
            </a:r>
          </a:p>
          <a:p>
            <a:pPr marL="974725" indent="-514350">
              <a:spcBef>
                <a:spcPts val="0"/>
              </a:spcBef>
              <a:buClrTx/>
              <a:buFont typeface="+mj-lt"/>
              <a:buAutoNum type="arabicPeriod" startAt="7"/>
            </a:pPr>
            <a:r>
              <a:rPr lang="en-US" i="1" dirty="0"/>
              <a:t>SEC. 200. Payment of Documentary Stamp </a:t>
            </a:r>
            <a:r>
              <a:rPr lang="en-US" i="1" dirty="0" smtClean="0"/>
              <a:t>Tax</a:t>
            </a:r>
          </a:p>
          <a:p>
            <a:pPr marL="514350" indent="-514350">
              <a:buClrTx/>
              <a:buFont typeface="+mj-lt"/>
              <a:buAutoNum type="arabicPeriod" startAt="7"/>
            </a:pPr>
            <a:endParaRPr lang="en-US" dirty="0"/>
          </a:p>
          <a:p>
            <a:pPr marL="514350" indent="-514350">
              <a:buClrTx/>
              <a:buFont typeface="+mj-lt"/>
              <a:buAutoNum type="arabicPeriod" startAt="7"/>
            </a:pPr>
            <a:endParaRPr lang="en-US" i="1" dirty="0" smtClean="0"/>
          </a:p>
          <a:p>
            <a:pPr marL="514350" indent="-514350">
              <a:buClrTx/>
              <a:buFont typeface="+mj-lt"/>
              <a:buAutoNum type="arabicPeriod" startAt="7"/>
            </a:pPr>
            <a:endParaRPr lang="en-US" i="1" dirty="0" smtClean="0"/>
          </a:p>
          <a:p>
            <a:pPr marL="514350" indent="-514350">
              <a:buClrTx/>
              <a:buFont typeface="+mj-lt"/>
              <a:buAutoNum type="arabicPeriod" startAt="7"/>
            </a:pPr>
            <a:endParaRPr lang="en-US" i="1" dirty="0" smtClean="0"/>
          </a:p>
          <a:p>
            <a:pPr marL="514350" indent="-514350">
              <a:buClrTx/>
              <a:buFont typeface="+mj-lt"/>
              <a:buAutoNum type="arabicPeriod" startAt="7"/>
            </a:pPr>
            <a:endParaRPr lang="en-US" dirty="0"/>
          </a:p>
          <a:p>
            <a:pPr marL="514350" indent="-514350">
              <a:buClrTx/>
              <a:buFont typeface="+mj-lt"/>
              <a:buAutoNum type="arabicPeriod" startAt="7"/>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smtClean="0">
                <a:ln w="0"/>
                <a:solidFill>
                  <a:prstClr val="black"/>
                </a:solidFill>
                <a:effectLst/>
                <a:uLnTx/>
                <a:uFillTx/>
                <a:latin typeface="Candara" panose="020E0502030303020204" pitchFamily="34" charset="0"/>
                <a:ea typeface="+mn-ea"/>
                <a:cs typeface="+mn-cs"/>
              </a:rPr>
              <a:t>RR 4-2024 (Filing and Taxable Income)</a:t>
            </a:r>
            <a:endParaRPr kumimoji="0" lang="en-US" sz="1050" b="0" i="0" u="none" strike="noStrike" kern="1200" cap="none" spc="0" normalizeH="0" baseline="0" noProof="0">
              <a:ln w="0"/>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285797098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6909" y="573641"/>
            <a:ext cx="9800112" cy="1267351"/>
          </a:xfrm>
        </p:spPr>
        <p:txBody>
          <a:bodyPr>
            <a:normAutofit fontScale="90000"/>
          </a:bodyPr>
          <a:lstStyle/>
          <a:p>
            <a:pPr algn="ctr"/>
            <a:r>
              <a:rPr lang="en-PH" b="1" i="1" dirty="0"/>
              <a:t>Scope </a:t>
            </a:r>
            <a:r>
              <a:rPr lang="en-PH" b="1" i="1" dirty="0" smtClean="0"/>
              <a:t>2 - </a:t>
            </a:r>
            <a:r>
              <a:rPr lang="en-US" b="1" i="1" dirty="0"/>
              <a:t>Removal of </a:t>
            </a:r>
            <a:r>
              <a:rPr lang="en-US" b="1" i="1" dirty="0" smtClean="0"/>
              <a:t>Civil Penalty for </a:t>
            </a:r>
            <a:br>
              <a:rPr lang="en-US" b="1" i="1" dirty="0" smtClean="0"/>
            </a:br>
            <a:r>
              <a:rPr lang="en-US" b="1" i="1" dirty="0" smtClean="0"/>
              <a:t>filing </a:t>
            </a:r>
            <a:r>
              <a:rPr lang="en-US" b="1" i="1" dirty="0"/>
              <a:t>of return at the wrong </a:t>
            </a:r>
            <a:r>
              <a:rPr lang="en-US" b="1" i="1" dirty="0" smtClean="0"/>
              <a:t>venue</a:t>
            </a:r>
            <a:endParaRPr lang="en-PH" b="1" i="1" dirty="0"/>
          </a:p>
        </p:txBody>
      </p:sp>
      <p:sp>
        <p:nvSpPr>
          <p:cNvPr id="3" name="Content Placeholder 2"/>
          <p:cNvSpPr>
            <a:spLocks noGrp="1"/>
          </p:cNvSpPr>
          <p:nvPr>
            <p:ph idx="1"/>
          </p:nvPr>
        </p:nvSpPr>
        <p:spPr>
          <a:xfrm>
            <a:off x="1001684" y="1840992"/>
            <a:ext cx="10640088" cy="3777622"/>
          </a:xfrm>
        </p:spPr>
        <p:txBody>
          <a:bodyPr>
            <a:normAutofit/>
          </a:bodyPr>
          <a:lstStyle/>
          <a:p>
            <a:pPr marL="457200" indent="-457200">
              <a:buClr>
                <a:schemeClr val="tx1"/>
              </a:buClr>
              <a:buFont typeface="Wingdings" panose="05000000000000000000" pitchFamily="2" charset="2"/>
              <a:buChar char="Ø"/>
            </a:pPr>
            <a:r>
              <a:rPr lang="en-US" dirty="0" smtClean="0"/>
              <a:t>Section </a:t>
            </a:r>
            <a:r>
              <a:rPr lang="en-US" dirty="0"/>
              <a:t>248 (A) (2) </a:t>
            </a:r>
            <a:r>
              <a:rPr lang="en-US" dirty="0" smtClean="0"/>
              <a:t>of the </a:t>
            </a:r>
            <a:r>
              <a:rPr lang="en-US" dirty="0"/>
              <a:t>Tax </a:t>
            </a:r>
            <a:r>
              <a:rPr lang="en-US" dirty="0" smtClean="0"/>
              <a:t>Code, used to impose a 25% civil penalty for filing of a </a:t>
            </a:r>
            <a:r>
              <a:rPr lang="en-GB" dirty="0" smtClean="0"/>
              <a:t>return </a:t>
            </a:r>
            <a:r>
              <a:rPr lang="en-GB" dirty="0"/>
              <a:t>with an internal revenue officer other than those with whom the return is required to be </a:t>
            </a:r>
            <a:r>
              <a:rPr lang="en-GB" dirty="0" smtClean="0"/>
              <a:t>filed(unless otherwise authorized)</a:t>
            </a:r>
          </a:p>
          <a:p>
            <a:pPr marL="457200" indent="-457200" algn="just">
              <a:buClr>
                <a:schemeClr val="tx1"/>
              </a:buClr>
              <a:buFont typeface="Wingdings" panose="05000000000000000000" pitchFamily="2" charset="2"/>
              <a:buChar char="Ø"/>
            </a:pPr>
            <a:r>
              <a:rPr lang="en-GB" dirty="0" smtClean="0"/>
              <a:t>This</a:t>
            </a:r>
            <a:r>
              <a:rPr lang="en-US" dirty="0" smtClean="0"/>
              <a:t> has been repealed by the EOPT Act which is consistent with the policy of filing and payment of returns regardless of venue or jurisdiction</a:t>
            </a:r>
          </a:p>
          <a:p>
            <a:pPr marL="457200" indent="-457200">
              <a:buClr>
                <a:schemeClr val="tx1"/>
              </a:buClr>
              <a:buFont typeface="Wingdings" panose="05000000000000000000" pitchFamily="2" charset="2"/>
              <a:buChar char="Ø"/>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smtClean="0">
                <a:ln w="0"/>
                <a:solidFill>
                  <a:prstClr val="black"/>
                </a:solidFill>
                <a:effectLst/>
                <a:uLnTx/>
                <a:uFillTx/>
                <a:latin typeface="Candara" panose="020E0502030303020204" pitchFamily="34" charset="0"/>
                <a:ea typeface="+mn-ea"/>
                <a:cs typeface="+mn-cs"/>
              </a:rPr>
              <a:t>RR 4-2024 (Filing and Taxable Income)</a:t>
            </a:r>
            <a:endParaRPr kumimoji="0" lang="en-US" sz="1050" b="0" i="0" u="none" strike="noStrike" kern="1200" cap="none" spc="0" normalizeH="0" baseline="0" noProof="0">
              <a:ln w="0"/>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404857512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8193" y="931236"/>
            <a:ext cx="9800112" cy="2518211"/>
          </a:xfrm>
        </p:spPr>
        <p:txBody>
          <a:bodyPr>
            <a:noAutofit/>
          </a:bodyPr>
          <a:lstStyle/>
          <a:p>
            <a:pPr algn="ctr"/>
            <a:r>
              <a:rPr lang="en-PH" b="1" dirty="0" smtClean="0"/>
              <a:t>Scope 3 </a:t>
            </a:r>
            <a:br>
              <a:rPr lang="en-PH" b="1" dirty="0" smtClean="0"/>
            </a:br>
            <a:r>
              <a:rPr lang="en-PH" b="1" dirty="0" smtClean="0"/>
              <a:t/>
            </a:r>
            <a:br>
              <a:rPr lang="en-PH" b="1" dirty="0" smtClean="0"/>
            </a:br>
            <a:r>
              <a:rPr lang="en-GB" b="1" dirty="0"/>
              <a:t>Non-filing of income tax </a:t>
            </a:r>
            <a:r>
              <a:rPr lang="en-GB" b="1" dirty="0" smtClean="0"/>
              <a:t>return</a:t>
            </a:r>
            <a:br>
              <a:rPr lang="en-GB" b="1" dirty="0" smtClean="0"/>
            </a:br>
            <a:r>
              <a:rPr lang="en-GB" b="1" dirty="0" smtClean="0"/>
              <a:t> </a:t>
            </a:r>
            <a:r>
              <a:rPr lang="en-GB" b="1" dirty="0"/>
              <a:t>by an </a:t>
            </a:r>
            <a:r>
              <a:rPr lang="en-GB" b="1" dirty="0" smtClean="0"/>
              <a:t>OCW </a:t>
            </a:r>
            <a:r>
              <a:rPr lang="en-GB" b="1" dirty="0"/>
              <a:t>or </a:t>
            </a:r>
            <a:r>
              <a:rPr lang="en-GB" b="1" dirty="0" smtClean="0"/>
              <a:t>OFW</a:t>
            </a:r>
            <a:endParaRPr lang="en-GB" b="1"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3" name="Rectangle 2"/>
          <p:cNvSpPr/>
          <p:nvPr/>
        </p:nvSpPr>
        <p:spPr>
          <a:xfrm>
            <a:off x="864524" y="3960601"/>
            <a:ext cx="10710009" cy="584775"/>
          </a:xfrm>
          <a:prstGeom prst="rect">
            <a:avLst/>
          </a:prstGeom>
        </p:spPr>
        <p:txBody>
          <a:bodyPr wrap="square">
            <a:spAutoFit/>
          </a:bodyPr>
          <a:lstStyle/>
          <a:p>
            <a:pPr marL="457200" marR="0" lvl="0" indent="-457200" algn="just" defTabSz="914400" rtl="0" eaLnBrk="1" fontAlgn="auto" latinLnBrk="0" hangingPunct="1">
              <a:lnSpc>
                <a:spcPct val="100000"/>
              </a:lnSpc>
              <a:spcBef>
                <a:spcPts val="0"/>
              </a:spcBef>
              <a:spcAft>
                <a:spcPts val="0"/>
              </a:spcAft>
              <a:buClr>
                <a:prstClr val="black"/>
              </a:buClr>
              <a:buSzTx/>
              <a:buFont typeface="Wingdings" panose="05000000000000000000" pitchFamily="2" charset="2"/>
              <a:buChar char="Ø"/>
              <a:tabLst/>
              <a:defRPr/>
            </a:pPr>
            <a:r>
              <a:rPr kumimoji="0" lang="en-US" sz="32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rPr>
              <a:t>Added by the EOPT Act as Section 51(A)(2)(e) of the NIRC</a:t>
            </a: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smtClean="0">
                <a:ln w="0"/>
                <a:solidFill>
                  <a:prstClr val="black"/>
                </a:solidFill>
                <a:effectLst/>
                <a:uLnTx/>
                <a:uFillTx/>
                <a:latin typeface="Candara" panose="020E0502030303020204" pitchFamily="34" charset="0"/>
                <a:ea typeface="+mn-ea"/>
                <a:cs typeface="+mn-cs"/>
              </a:rPr>
              <a:t>RR 4-2024 (Filing and Taxable Income)</a:t>
            </a:r>
            <a:endParaRPr kumimoji="0" lang="en-US" sz="1050" b="0" i="0" u="none" strike="noStrike" kern="1200" cap="none" spc="0" normalizeH="0" baseline="0" noProof="0">
              <a:ln w="0"/>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3146652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016" y="295345"/>
            <a:ext cx="11062252" cy="718446"/>
          </a:xfrm>
        </p:spPr>
        <p:txBody>
          <a:bodyPr>
            <a:normAutofit/>
          </a:bodyPr>
          <a:lstStyle/>
          <a:p>
            <a:pPr algn="ctr"/>
            <a:r>
              <a:rPr lang="en-US" b="1" i="1" dirty="0" smtClean="0"/>
              <a:t>Overseas </a:t>
            </a:r>
            <a:r>
              <a:rPr lang="en-US" b="1" i="1" dirty="0"/>
              <a:t>Filipino Worker </a:t>
            </a:r>
            <a:endParaRPr lang="en-PH" b="1" dirty="0"/>
          </a:p>
        </p:txBody>
      </p:sp>
      <p:sp>
        <p:nvSpPr>
          <p:cNvPr id="3" name="Content Placeholder 2"/>
          <p:cNvSpPr>
            <a:spLocks noGrp="1"/>
          </p:cNvSpPr>
          <p:nvPr>
            <p:ph idx="1"/>
          </p:nvPr>
        </p:nvSpPr>
        <p:spPr>
          <a:xfrm>
            <a:off x="598516" y="1252965"/>
            <a:ext cx="10950752" cy="5062670"/>
          </a:xfrm>
        </p:spPr>
        <p:txBody>
          <a:bodyPr>
            <a:noAutofit/>
          </a:bodyPr>
          <a:lstStyle/>
          <a:p>
            <a:pPr algn="just">
              <a:buClr>
                <a:schemeClr val="tx1"/>
              </a:buClr>
            </a:pPr>
            <a:r>
              <a:rPr lang="en-US" sz="3600" dirty="0" smtClean="0"/>
              <a:t>Refers </a:t>
            </a:r>
            <a:r>
              <a:rPr lang="en-US" sz="3600" dirty="0"/>
              <a:t>to a Filipino </a:t>
            </a:r>
            <a:r>
              <a:rPr lang="en-US" sz="3600" dirty="0" smtClean="0"/>
              <a:t>who ---</a:t>
            </a:r>
          </a:p>
          <a:p>
            <a:pPr marL="1169988" indent="-457200" algn="just">
              <a:buClr>
                <a:schemeClr val="tx1"/>
              </a:buClr>
              <a:buFont typeface="Wingdings" panose="05000000000000000000" pitchFamily="2" charset="2"/>
              <a:buChar char="Ø"/>
            </a:pPr>
            <a:r>
              <a:rPr lang="en-US" sz="3600" dirty="0" smtClean="0"/>
              <a:t>Is </a:t>
            </a:r>
            <a:r>
              <a:rPr lang="en-US" sz="3600" dirty="0"/>
              <a:t>to be engaged, is engaged, or has been </a:t>
            </a:r>
            <a:r>
              <a:rPr lang="en-US" sz="3600" dirty="0" smtClean="0"/>
              <a:t>engaged in </a:t>
            </a:r>
            <a:r>
              <a:rPr lang="en-US" sz="3600" dirty="0"/>
              <a:t>remunerated </a:t>
            </a:r>
            <a:r>
              <a:rPr lang="en-US" sz="3600" dirty="0" smtClean="0"/>
              <a:t>activity</a:t>
            </a:r>
          </a:p>
          <a:p>
            <a:pPr marL="1169988" indent="-457200" algn="just">
              <a:buClr>
                <a:schemeClr val="tx1"/>
              </a:buClr>
              <a:buFont typeface="Wingdings" panose="05000000000000000000" pitchFamily="2" charset="2"/>
              <a:buChar char="Ø"/>
            </a:pPr>
            <a:r>
              <a:rPr lang="en-US" sz="3600" dirty="0" smtClean="0"/>
              <a:t>In </a:t>
            </a:r>
            <a:r>
              <a:rPr lang="en-US" sz="3600" dirty="0"/>
              <a:t>a country of which he or she is not an immigrant, citizen or permanent resident or is not awaiting naturalization, recognition or </a:t>
            </a:r>
            <a:r>
              <a:rPr lang="en-US" sz="3600" dirty="0" smtClean="0"/>
              <a:t>admission</a:t>
            </a:r>
          </a:p>
          <a:p>
            <a:pPr marL="1169988" indent="-457200" algn="just">
              <a:buClr>
                <a:schemeClr val="tx1"/>
              </a:buClr>
              <a:buFont typeface="Wingdings" panose="05000000000000000000" pitchFamily="2" charset="2"/>
              <a:buChar char="Ø"/>
            </a:pPr>
            <a:r>
              <a:rPr lang="en-US" sz="3600" dirty="0" smtClean="0"/>
              <a:t>whether </a:t>
            </a:r>
            <a:r>
              <a:rPr lang="en-US" sz="3600" dirty="0"/>
              <a:t>land-based or sea-based regardless of </a:t>
            </a:r>
            <a:r>
              <a:rPr lang="en-US" sz="3600" dirty="0" smtClean="0"/>
              <a:t>status</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smtClean="0">
                <a:ln w="0"/>
                <a:solidFill>
                  <a:prstClr val="black"/>
                </a:solidFill>
                <a:effectLst/>
                <a:uLnTx/>
                <a:uFillTx/>
                <a:latin typeface="Candara" panose="020E0502030303020204" pitchFamily="34" charset="0"/>
                <a:ea typeface="+mn-ea"/>
                <a:cs typeface="+mn-cs"/>
              </a:rPr>
              <a:t>RR 4-2024 (Filing and Taxable Income)</a:t>
            </a:r>
            <a:endParaRPr kumimoji="0" lang="en-US" sz="1050" b="0" i="0" u="none" strike="noStrike" kern="1200" cap="none" spc="0" normalizeH="0" baseline="0" noProof="0">
              <a:ln w="0"/>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199422560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016" y="295345"/>
            <a:ext cx="11062252" cy="718446"/>
          </a:xfrm>
        </p:spPr>
        <p:txBody>
          <a:bodyPr>
            <a:normAutofit/>
          </a:bodyPr>
          <a:lstStyle/>
          <a:p>
            <a:pPr algn="ctr"/>
            <a:r>
              <a:rPr lang="en-US" b="1" i="1" dirty="0" smtClean="0"/>
              <a:t>The term OFW</a:t>
            </a:r>
            <a:endParaRPr lang="en-PH" b="1" dirty="0"/>
          </a:p>
        </p:txBody>
      </p:sp>
      <p:sp>
        <p:nvSpPr>
          <p:cNvPr id="3" name="Content Placeholder 2"/>
          <p:cNvSpPr>
            <a:spLocks noGrp="1"/>
          </p:cNvSpPr>
          <p:nvPr>
            <p:ph idx="1"/>
          </p:nvPr>
        </p:nvSpPr>
        <p:spPr>
          <a:xfrm>
            <a:off x="701749" y="1013791"/>
            <a:ext cx="11036595" cy="5537165"/>
          </a:xfrm>
        </p:spPr>
        <p:txBody>
          <a:bodyPr>
            <a:noAutofit/>
          </a:bodyPr>
          <a:lstStyle/>
          <a:p>
            <a:pPr algn="just">
              <a:buClr>
                <a:schemeClr val="tx1"/>
              </a:buClr>
            </a:pPr>
            <a:r>
              <a:rPr lang="en-US" sz="3000" b="1" i="1" u="sng" dirty="0" smtClean="0">
                <a:solidFill>
                  <a:schemeClr val="accent1">
                    <a:lumMod val="50000"/>
                  </a:schemeClr>
                </a:solidFill>
              </a:rPr>
              <a:t>INCLUDES--</a:t>
            </a:r>
          </a:p>
          <a:p>
            <a:pPr marL="812800" indent="-457200" algn="just">
              <a:spcBef>
                <a:spcPts val="600"/>
              </a:spcBef>
              <a:buClr>
                <a:schemeClr val="tx1"/>
              </a:buClr>
              <a:buFont typeface="Wingdings" panose="05000000000000000000" pitchFamily="2" charset="2"/>
              <a:buChar char="Ø"/>
            </a:pPr>
            <a:r>
              <a:rPr lang="en-US" sz="3000" dirty="0"/>
              <a:t>A</a:t>
            </a:r>
            <a:r>
              <a:rPr lang="en-US" sz="3000" dirty="0" smtClean="0"/>
              <a:t> </a:t>
            </a:r>
            <a:r>
              <a:rPr lang="en-US" sz="3000" dirty="0"/>
              <a:t>person who has been contracted for overseas employment but has yet to leave the Philippines, regardless of </a:t>
            </a:r>
            <a:r>
              <a:rPr lang="en-US" sz="3000" dirty="0" smtClean="0"/>
              <a:t>status. Also includes an </a:t>
            </a:r>
            <a:r>
              <a:rPr lang="en-US" sz="3000" i="1" dirty="0" smtClean="0"/>
              <a:t>"</a:t>
            </a:r>
            <a:r>
              <a:rPr lang="en-US" sz="3000" i="1" dirty="0"/>
              <a:t>Overseas Contract </a:t>
            </a:r>
            <a:r>
              <a:rPr lang="en-US" sz="3000" i="1" dirty="0" smtClean="0"/>
              <a:t>Worker"</a:t>
            </a:r>
            <a:endParaRPr lang="en-US" sz="3000" dirty="0" smtClean="0"/>
          </a:p>
          <a:p>
            <a:pPr marL="457200" indent="-457200" algn="just">
              <a:spcBef>
                <a:spcPts val="600"/>
              </a:spcBef>
              <a:buClr>
                <a:schemeClr val="tx1"/>
              </a:buClr>
              <a:buFont typeface="Wingdings" panose="05000000000000000000" pitchFamily="2" charset="2"/>
              <a:buChar char="Ø"/>
            </a:pPr>
            <a:endParaRPr lang="en-US" sz="1200" dirty="0" smtClean="0"/>
          </a:p>
          <a:p>
            <a:pPr algn="just">
              <a:spcBef>
                <a:spcPts val="600"/>
              </a:spcBef>
              <a:buClr>
                <a:schemeClr val="tx1"/>
              </a:buClr>
            </a:pPr>
            <a:r>
              <a:rPr lang="en-US" sz="3000" b="1" i="1" u="sng" dirty="0" smtClean="0">
                <a:solidFill>
                  <a:schemeClr val="accent1">
                    <a:lumMod val="50000"/>
                  </a:schemeClr>
                </a:solidFill>
              </a:rPr>
              <a:t>SYNONYMOUS --</a:t>
            </a:r>
          </a:p>
          <a:p>
            <a:pPr marL="812800" indent="-457200" algn="just" defTabSz="495300">
              <a:spcBef>
                <a:spcPts val="600"/>
              </a:spcBef>
              <a:buClr>
                <a:schemeClr val="tx1"/>
              </a:buClr>
              <a:buFont typeface="Wingdings" panose="05000000000000000000" pitchFamily="2" charset="2"/>
              <a:buChar char="Ø"/>
            </a:pPr>
            <a:r>
              <a:rPr lang="en-US" sz="3000" dirty="0" smtClean="0"/>
              <a:t> To </a:t>
            </a:r>
            <a:r>
              <a:rPr lang="en-US" sz="3000" dirty="0"/>
              <a:t>the </a:t>
            </a:r>
            <a:r>
              <a:rPr lang="en-US" sz="3000" i="1" dirty="0" smtClean="0"/>
              <a:t>"</a:t>
            </a:r>
            <a:r>
              <a:rPr lang="en-US" sz="3000" i="1" dirty="0"/>
              <a:t>Migrant Worker"</a:t>
            </a:r>
            <a:r>
              <a:rPr lang="en-US" sz="3000" dirty="0"/>
              <a:t> </a:t>
            </a:r>
            <a:r>
              <a:rPr lang="en-US" sz="3000" dirty="0" smtClean="0"/>
              <a:t>as defined in  Department of Migrant Workers Act or RA 11641</a:t>
            </a:r>
          </a:p>
          <a:p>
            <a:pPr marL="457200" indent="-457200" algn="just">
              <a:spcBef>
                <a:spcPts val="600"/>
              </a:spcBef>
              <a:buClr>
                <a:schemeClr val="tx1"/>
              </a:buClr>
              <a:buFont typeface="Wingdings" panose="05000000000000000000" pitchFamily="2" charset="2"/>
              <a:buChar char="Ø"/>
            </a:pPr>
            <a:endParaRPr lang="en-US" sz="1200" dirty="0"/>
          </a:p>
          <a:p>
            <a:pPr algn="just">
              <a:spcBef>
                <a:spcPts val="600"/>
              </a:spcBef>
              <a:buClr>
                <a:schemeClr val="tx1"/>
              </a:buClr>
            </a:pPr>
            <a:r>
              <a:rPr lang="en-US" sz="3000" b="1" i="1" u="sng" dirty="0">
                <a:solidFill>
                  <a:schemeClr val="accent1">
                    <a:lumMod val="50000"/>
                  </a:schemeClr>
                </a:solidFill>
              </a:rPr>
              <a:t>DOES NOT INCLUDE --</a:t>
            </a:r>
          </a:p>
          <a:p>
            <a:pPr marL="901700" indent="-457200" algn="just">
              <a:spcBef>
                <a:spcPts val="600"/>
              </a:spcBef>
              <a:buClr>
                <a:schemeClr val="tx1"/>
              </a:buClr>
              <a:buFont typeface="Wingdings" panose="05000000000000000000" pitchFamily="2" charset="2"/>
              <a:buChar char="Ø"/>
            </a:pPr>
            <a:r>
              <a:rPr lang="en-US" sz="3000" dirty="0"/>
              <a:t>A</a:t>
            </a:r>
            <a:r>
              <a:rPr lang="en-US" sz="3000" dirty="0" smtClean="0"/>
              <a:t> </a:t>
            </a:r>
            <a:r>
              <a:rPr lang="en-US" sz="3000" dirty="0"/>
              <a:t>Filipino engaged under a government-recognized exchange visitor program for cultural and educational </a:t>
            </a:r>
            <a:r>
              <a:rPr lang="en-US" sz="3000" dirty="0" smtClean="0"/>
              <a:t>purposes</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smtClean="0">
                <a:ln w="0"/>
                <a:solidFill>
                  <a:prstClr val="black"/>
                </a:solidFill>
                <a:effectLst/>
                <a:uLnTx/>
                <a:uFillTx/>
                <a:latin typeface="Candara" panose="020E0502030303020204" pitchFamily="34" charset="0"/>
                <a:ea typeface="+mn-ea"/>
                <a:cs typeface="+mn-cs"/>
              </a:rPr>
              <a:t>RR 4-2024 (Filing and Taxable Income)</a:t>
            </a:r>
            <a:endParaRPr kumimoji="0" lang="en-US" sz="1050" b="0" i="0" u="none" strike="noStrike" kern="1200" cap="none" spc="0" normalizeH="0" baseline="0" noProof="0">
              <a:ln w="0"/>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264533537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0893" y="1667836"/>
            <a:ext cx="9800112" cy="2518211"/>
          </a:xfrm>
        </p:spPr>
        <p:txBody>
          <a:bodyPr>
            <a:noAutofit/>
          </a:bodyPr>
          <a:lstStyle/>
          <a:p>
            <a:pPr algn="ctr"/>
            <a:r>
              <a:rPr lang="en-PH" b="1" dirty="0" smtClean="0"/>
              <a:t>Scope 4 </a:t>
            </a:r>
            <a:br>
              <a:rPr lang="en-PH" b="1" dirty="0" smtClean="0"/>
            </a:br>
            <a:r>
              <a:rPr lang="en-PH" b="1" dirty="0" smtClean="0"/>
              <a:t/>
            </a:r>
            <a:br>
              <a:rPr lang="en-PH" b="1" dirty="0" smtClean="0"/>
            </a:br>
            <a:r>
              <a:rPr lang="en-GB" b="1" dirty="0"/>
              <a:t>Removal of additional </a:t>
            </a:r>
            <a:r>
              <a:rPr lang="en-GB" b="1" dirty="0" smtClean="0"/>
              <a:t>requirement </a:t>
            </a:r>
            <a:r>
              <a:rPr lang="en-GB" b="1" dirty="0"/>
              <a:t>for deductibility of certain payments</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smtClean="0">
                <a:ln w="0"/>
                <a:solidFill>
                  <a:prstClr val="black"/>
                </a:solidFill>
                <a:effectLst/>
                <a:uLnTx/>
                <a:uFillTx/>
                <a:latin typeface="Candara" panose="020E0502030303020204" pitchFamily="34" charset="0"/>
                <a:ea typeface="+mn-ea"/>
                <a:cs typeface="+mn-cs"/>
              </a:rPr>
              <a:t>RR 4-2024 (Filing and Taxable Income)</a:t>
            </a:r>
            <a:endParaRPr kumimoji="0" lang="en-US" sz="1050" b="0" i="0" u="none" strike="noStrike" kern="1200" cap="none" spc="0" normalizeH="0" baseline="0" noProof="0">
              <a:ln w="0"/>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229528083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4500" y="334373"/>
            <a:ext cx="9800112" cy="618127"/>
          </a:xfrm>
        </p:spPr>
        <p:txBody>
          <a:bodyPr>
            <a:normAutofit fontScale="90000"/>
          </a:bodyPr>
          <a:lstStyle/>
          <a:p>
            <a:r>
              <a:rPr lang="en-PH" b="1" dirty="0" smtClean="0"/>
              <a:t>Repeal of </a:t>
            </a:r>
            <a:r>
              <a:rPr lang="en-GB" b="1" dirty="0"/>
              <a:t>Section 34 (K) of the Tax Code </a:t>
            </a:r>
            <a:endParaRPr lang="en-PH" b="1"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Content Placeholder 4"/>
          <p:cNvSpPr>
            <a:spLocks noGrp="1"/>
          </p:cNvSpPr>
          <p:nvPr>
            <p:ph idx="1"/>
          </p:nvPr>
        </p:nvSpPr>
        <p:spPr>
          <a:xfrm>
            <a:off x="864524" y="1625847"/>
            <a:ext cx="10640088" cy="3985706"/>
          </a:xfrm>
          <a:prstGeom prst="rect">
            <a:avLst/>
          </a:prstGeom>
        </p:spPr>
        <p:txBody>
          <a:bodyPr wrap="square">
            <a:spAutoFit/>
          </a:bodyPr>
          <a:lstStyle/>
          <a:p>
            <a:pPr marL="514350" indent="-514350" algn="just">
              <a:buClr>
                <a:schemeClr val="tx1"/>
              </a:buClr>
              <a:buFont typeface="+mj-lt"/>
              <a:buAutoNum type="arabicPeriod"/>
            </a:pPr>
            <a:r>
              <a:rPr lang="en-US" dirty="0" smtClean="0"/>
              <a:t>Section </a:t>
            </a:r>
            <a:r>
              <a:rPr lang="en-US" dirty="0"/>
              <a:t>2.58.5 of </a:t>
            </a:r>
            <a:r>
              <a:rPr lang="en-US" dirty="0" smtClean="0"/>
              <a:t>RR 2-98 as </a:t>
            </a:r>
            <a:r>
              <a:rPr lang="en-US" dirty="0"/>
              <a:t>amended, is </a:t>
            </a:r>
            <a:r>
              <a:rPr lang="en-US" dirty="0" smtClean="0"/>
              <a:t>also repealed</a:t>
            </a:r>
            <a:endParaRPr lang="en-US" dirty="0"/>
          </a:p>
          <a:p>
            <a:pPr marL="987425" lvl="1" indent="-187325" algn="just">
              <a:buClr>
                <a:schemeClr val="tx1"/>
              </a:buClr>
              <a:buFont typeface="Wingdings" panose="05000000000000000000" pitchFamily="2" charset="2"/>
              <a:buChar char="Ø"/>
            </a:pPr>
            <a:r>
              <a:rPr lang="en-GB" dirty="0" smtClean="0">
                <a:latin typeface="Candara" panose="020E0502030303020204" pitchFamily="34" charset="0"/>
              </a:rPr>
              <a:t>This </a:t>
            </a:r>
            <a:r>
              <a:rPr lang="en-GB" dirty="0" smtClean="0"/>
              <a:t> required that for payments to be considered as allowable deductions against gross income, the </a:t>
            </a:r>
            <a:r>
              <a:rPr lang="en-GB" b="1" i="1" dirty="0" smtClean="0">
                <a:solidFill>
                  <a:schemeClr val="accent1">
                    <a:lumMod val="50000"/>
                  </a:schemeClr>
                </a:solidFill>
              </a:rPr>
              <a:t>withholding </a:t>
            </a:r>
            <a:r>
              <a:rPr lang="en-GB" b="1" i="1" dirty="0">
                <a:solidFill>
                  <a:schemeClr val="accent1">
                    <a:lumMod val="50000"/>
                  </a:schemeClr>
                </a:solidFill>
              </a:rPr>
              <a:t>tax </a:t>
            </a:r>
            <a:r>
              <a:rPr lang="en-GB" dirty="0" smtClean="0"/>
              <a:t>thereon </a:t>
            </a:r>
            <a:r>
              <a:rPr lang="en-GB" dirty="0"/>
              <a:t>should have been properly </a:t>
            </a:r>
            <a:r>
              <a:rPr lang="en-GB" b="1" i="1" dirty="0">
                <a:solidFill>
                  <a:schemeClr val="accent1">
                    <a:lumMod val="50000"/>
                  </a:schemeClr>
                </a:solidFill>
              </a:rPr>
              <a:t>withheld and remitted </a:t>
            </a:r>
            <a:r>
              <a:rPr lang="en-GB" dirty="0"/>
              <a:t>to the </a:t>
            </a:r>
            <a:r>
              <a:rPr lang="en-GB" dirty="0" smtClean="0"/>
              <a:t>BIR.</a:t>
            </a:r>
          </a:p>
          <a:p>
            <a:pPr marL="539750" lvl="1" indent="-514350" algn="just">
              <a:buClr>
                <a:schemeClr val="tx1"/>
              </a:buClr>
              <a:buFont typeface="+mj-lt"/>
              <a:buAutoNum type="arabicPeriod" startAt="2"/>
            </a:pPr>
            <a:r>
              <a:rPr lang="en-US" dirty="0" smtClean="0"/>
              <a:t>Despite failure of the </a:t>
            </a:r>
            <a:r>
              <a:rPr lang="en-US" dirty="0" err="1" smtClean="0"/>
              <a:t>payor</a:t>
            </a:r>
            <a:r>
              <a:rPr lang="en-US" dirty="0" smtClean="0"/>
              <a:t> the withhold taxes on the payments, the same may still be considered allowable deductions.</a:t>
            </a:r>
          </a:p>
          <a:p>
            <a:pPr marL="539750" lvl="1" indent="-514350" algn="just">
              <a:buClr>
                <a:schemeClr val="tx1"/>
              </a:buClr>
              <a:buFont typeface="+mj-lt"/>
              <a:buAutoNum type="arabicPeriod" startAt="2"/>
            </a:pPr>
            <a:r>
              <a:rPr lang="en-US" dirty="0" smtClean="0"/>
              <a:t>Provided</a:t>
            </a:r>
            <a:r>
              <a:rPr lang="en-US" dirty="0"/>
              <a:t>, however, that the </a:t>
            </a:r>
            <a:r>
              <a:rPr lang="en-US" b="1" i="1" dirty="0">
                <a:solidFill>
                  <a:schemeClr val="accent1">
                    <a:lumMod val="50000"/>
                  </a:schemeClr>
                </a:solidFill>
              </a:rPr>
              <a:t>obligation to withhold </a:t>
            </a:r>
            <a:r>
              <a:rPr lang="en-US" dirty="0"/>
              <a:t>tax on certain income payments and remit the </a:t>
            </a:r>
            <a:r>
              <a:rPr lang="en-US" dirty="0" smtClean="0"/>
              <a:t>same, </a:t>
            </a:r>
            <a:r>
              <a:rPr lang="en-US" b="1" i="1" dirty="0" smtClean="0">
                <a:solidFill>
                  <a:schemeClr val="accent1">
                    <a:lumMod val="50000"/>
                  </a:schemeClr>
                </a:solidFill>
              </a:rPr>
              <a:t>REMAINS</a:t>
            </a:r>
            <a:r>
              <a:rPr lang="en-US" b="1" i="1" dirty="0" smtClean="0">
                <a:solidFill>
                  <a:srgbClr val="FFFF00"/>
                </a:solidFill>
              </a:rPr>
              <a:t>. </a:t>
            </a:r>
            <a:r>
              <a:rPr lang="en-US" sz="1050" b="1" i="1" dirty="0" smtClean="0">
                <a:solidFill>
                  <a:srgbClr val="5F5F5F"/>
                </a:solidFill>
              </a:rPr>
              <a:t>RMC 60-2024</a:t>
            </a:r>
            <a:endParaRPr lang="en-US" sz="3200" b="1" i="1" dirty="0">
              <a:solidFill>
                <a:srgbClr val="5F5F5F"/>
              </a:solidFill>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smtClean="0">
                <a:ln w="0"/>
                <a:solidFill>
                  <a:prstClr val="black"/>
                </a:solidFill>
                <a:effectLst/>
                <a:uLnTx/>
                <a:uFillTx/>
                <a:latin typeface="Candara" panose="020E0502030303020204" pitchFamily="34" charset="0"/>
                <a:ea typeface="+mn-ea"/>
                <a:cs typeface="+mn-cs"/>
              </a:rPr>
              <a:t>RR 4-2024 (Filing and Taxable Income)</a:t>
            </a:r>
            <a:endParaRPr kumimoji="0" lang="en-US" sz="1050" b="0" i="0" u="none" strike="noStrike" kern="1200" cap="none" spc="0" normalizeH="0" baseline="0" noProof="0">
              <a:ln w="0"/>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4492069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3025" y="534398"/>
            <a:ext cx="10188979" cy="732427"/>
          </a:xfrm>
        </p:spPr>
        <p:txBody>
          <a:bodyPr>
            <a:normAutofit fontScale="90000"/>
          </a:bodyPr>
          <a:lstStyle/>
          <a:p>
            <a:pPr algn="ctr"/>
            <a:r>
              <a:rPr lang="en-GB" b="1" dirty="0" smtClean="0"/>
              <a:t>Effect of the Amendment to Section 245(</a:t>
            </a:r>
            <a:r>
              <a:rPr lang="en-GB" b="1" dirty="0" err="1" smtClean="0"/>
              <a:t>i</a:t>
            </a:r>
            <a:r>
              <a:rPr lang="en-GB" b="1" dirty="0" smtClean="0"/>
              <a:t>) of NIRC</a:t>
            </a:r>
            <a:endParaRPr lang="en-US" b="1" dirty="0"/>
          </a:p>
        </p:txBody>
      </p:sp>
      <p:sp>
        <p:nvSpPr>
          <p:cNvPr id="3" name="Content Placeholder 2"/>
          <p:cNvSpPr>
            <a:spLocks noGrp="1"/>
          </p:cNvSpPr>
          <p:nvPr>
            <p:ph idx="1"/>
          </p:nvPr>
        </p:nvSpPr>
        <p:spPr>
          <a:xfrm>
            <a:off x="796666" y="1679340"/>
            <a:ext cx="11090534" cy="4835760"/>
          </a:xfrm>
        </p:spPr>
        <p:txBody>
          <a:bodyPr>
            <a:noAutofit/>
          </a:bodyPr>
          <a:lstStyle/>
          <a:p>
            <a:pPr marL="457200" indent="-457200" algn="just">
              <a:buClrTx/>
              <a:buFont typeface="Wingdings" panose="05000000000000000000" pitchFamily="2" charset="2"/>
              <a:buChar char="Ø"/>
            </a:pPr>
            <a:r>
              <a:rPr lang="en-GB" dirty="0" smtClean="0"/>
              <a:t>The </a:t>
            </a:r>
            <a:r>
              <a:rPr lang="en-GB" dirty="0"/>
              <a:t>rules and regulations of the Bureau of Internal Revenue </a:t>
            </a:r>
            <a:r>
              <a:rPr lang="en-GB" dirty="0" smtClean="0"/>
              <a:t>should contain </a:t>
            </a:r>
            <a:r>
              <a:rPr lang="en-GB" dirty="0"/>
              <a:t>provisions specifying, prescribing or </a:t>
            </a:r>
            <a:r>
              <a:rPr lang="en-GB" dirty="0" smtClean="0"/>
              <a:t>defining, among others, the mode of </a:t>
            </a:r>
            <a:r>
              <a:rPr lang="en-GB" b="1" i="1" dirty="0" smtClean="0"/>
              <a:t>PUBLICATION </a:t>
            </a:r>
            <a:r>
              <a:rPr lang="en-GB" b="1" i="1" dirty="0"/>
              <a:t>of </a:t>
            </a:r>
            <a:r>
              <a:rPr lang="en-US" b="1" i="1" dirty="0"/>
              <a:t>INFORMATION REQUIRED TO BE PUBLISHED PURSUANT TO ANY LAWS, RULES, AND REGULATIONS. </a:t>
            </a:r>
            <a:endParaRPr lang="en-US" b="1" i="1" dirty="0" smtClean="0"/>
          </a:p>
          <a:p>
            <a:pPr marL="457200" indent="-457200" algn="just">
              <a:buClrTx/>
              <a:buFont typeface="Wingdings" panose="05000000000000000000" pitchFamily="2" charset="2"/>
              <a:buChar char="Ø"/>
            </a:pPr>
            <a:r>
              <a:rPr lang="en-US" b="1" i="1" dirty="0" smtClean="0"/>
              <a:t>FOR </a:t>
            </a:r>
            <a:r>
              <a:rPr lang="en-US" b="1" i="1" dirty="0"/>
              <a:t>PURPOSES OF PUBLICATION, THE BUREAU OF INTERNAL REVENUE MAY MAKE USE OF ANY ELECTRONIC MEANS OF PUBLICATION IN THE OFFICIAL GAZETTE, OR ITS OFFICIAL </a:t>
            </a:r>
            <a:r>
              <a:rPr lang="en-US" b="1" i="1" dirty="0" smtClean="0"/>
              <a:t>WEBSITE</a:t>
            </a:r>
            <a:r>
              <a:rPr lang="en-US" i="1" dirty="0"/>
              <a:t>.</a:t>
            </a:r>
          </a:p>
          <a:p>
            <a:pPr marL="514350" indent="-514350" algn="just">
              <a:buClrTx/>
              <a:buFont typeface="+mj-lt"/>
              <a:buAutoNum type="arabicPeriod"/>
            </a:pPr>
            <a:endParaRPr lang="en-US" dirty="0" smtClean="0"/>
          </a:p>
          <a:p>
            <a:pPr marL="514350" indent="-514350" algn="just">
              <a:buClrTx/>
              <a:buFont typeface="+mj-lt"/>
              <a:buAutoNum type="arabicPeriod"/>
            </a:pPr>
            <a:endParaRPr lang="en-US" dirty="0"/>
          </a:p>
        </p:txBody>
      </p:sp>
      <p:sp>
        <p:nvSpPr>
          <p:cNvPr id="4" name="Slide Number Placeholder 3"/>
          <p:cNvSpPr>
            <a:spLocks noGrp="1"/>
          </p:cNvSpPr>
          <p:nvPr>
            <p:ph type="sldNum" sz="quarter" idx="12"/>
          </p:nvPr>
        </p:nvSpPr>
        <p:spPr/>
        <p:txBody>
          <a:bodyPr/>
          <a:lstStyle/>
          <a:p>
            <a:fld id="{84C0F6EA-9046-4E24-AD8E-1CE160076AE9}" type="slidenum">
              <a:rPr lang="en-US" smtClean="0"/>
              <a:pPr/>
              <a:t>4</a:t>
            </a:fld>
            <a:endParaRPr lang="en-US" dirty="0"/>
          </a:p>
        </p:txBody>
      </p:sp>
    </p:spTree>
    <p:extLst>
      <p:ext uri="{BB962C8B-B14F-4D97-AF65-F5344CB8AC3E}">
        <p14:creationId xmlns:p14="http://schemas.microsoft.com/office/powerpoint/2010/main" val="15710929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0893" y="1667836"/>
            <a:ext cx="9800112" cy="2518211"/>
          </a:xfrm>
        </p:spPr>
        <p:txBody>
          <a:bodyPr>
            <a:noAutofit/>
          </a:bodyPr>
          <a:lstStyle/>
          <a:p>
            <a:pPr algn="ctr"/>
            <a:r>
              <a:rPr lang="en-PH" b="1" dirty="0" smtClean="0"/>
              <a:t>Scope 5 </a:t>
            </a:r>
            <a:br>
              <a:rPr lang="en-PH" b="1" dirty="0" smtClean="0"/>
            </a:br>
            <a:r>
              <a:rPr lang="en-PH" b="1" dirty="0" smtClean="0"/>
              <a:t/>
            </a:r>
            <a:br>
              <a:rPr lang="en-PH" b="1" dirty="0" smtClean="0"/>
            </a:br>
            <a:r>
              <a:rPr lang="en-GB" b="1" dirty="0"/>
              <a:t>Withholding </a:t>
            </a:r>
            <a:r>
              <a:rPr lang="en-GB" b="1" dirty="0" smtClean="0"/>
              <a:t>of Tax </a:t>
            </a:r>
            <a:r>
              <a:rPr lang="en-GB" b="1" dirty="0"/>
              <a:t>at </a:t>
            </a:r>
            <a:r>
              <a:rPr lang="en-GB" b="1" dirty="0" smtClean="0"/>
              <a:t>Source </a:t>
            </a:r>
            <a:r>
              <a:rPr lang="en-GB" b="1" dirty="0"/>
              <a:t>and </a:t>
            </a:r>
            <a:r>
              <a:rPr lang="en-GB" b="1" dirty="0" smtClean="0"/>
              <a:t>Declaration of Income of Recipient</a:t>
            </a:r>
            <a:endParaRPr lang="en-GB" b="1"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smtClean="0">
                <a:ln w="0"/>
                <a:solidFill>
                  <a:prstClr val="black"/>
                </a:solidFill>
                <a:effectLst/>
                <a:uLnTx/>
                <a:uFillTx/>
                <a:latin typeface="Candara" panose="020E0502030303020204" pitchFamily="34" charset="0"/>
                <a:ea typeface="+mn-ea"/>
                <a:cs typeface="+mn-cs"/>
              </a:rPr>
              <a:t>RR 4-2024 (Filing and Taxable Income)</a:t>
            </a:r>
            <a:endParaRPr kumimoji="0" lang="en-US" sz="1050" b="0" i="0" u="none" strike="noStrike" kern="1200" cap="none" spc="0" normalizeH="0" baseline="0" noProof="0">
              <a:ln w="0"/>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10218141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0282" y="304970"/>
            <a:ext cx="9800112" cy="830617"/>
          </a:xfrm>
        </p:spPr>
        <p:txBody>
          <a:bodyPr/>
          <a:lstStyle/>
          <a:p>
            <a:r>
              <a:rPr lang="en-PH" b="1" dirty="0" smtClean="0"/>
              <a:t>When should the </a:t>
            </a:r>
            <a:r>
              <a:rPr lang="en-PH" b="1" dirty="0" err="1" smtClean="0"/>
              <a:t>payor</a:t>
            </a:r>
            <a:r>
              <a:rPr lang="en-PH" b="1" dirty="0" smtClean="0"/>
              <a:t> withhold the tax?</a:t>
            </a:r>
            <a:endParaRPr lang="en-PH" b="1" dirty="0"/>
          </a:p>
        </p:txBody>
      </p:sp>
      <p:sp>
        <p:nvSpPr>
          <p:cNvPr id="3" name="Content Placeholder 2"/>
          <p:cNvSpPr>
            <a:spLocks noGrp="1"/>
          </p:cNvSpPr>
          <p:nvPr>
            <p:ph idx="1"/>
          </p:nvPr>
        </p:nvSpPr>
        <p:spPr>
          <a:xfrm>
            <a:off x="598516" y="1135587"/>
            <a:ext cx="10916544" cy="5545173"/>
          </a:xfrm>
        </p:spPr>
        <p:txBody>
          <a:bodyPr>
            <a:noAutofit/>
          </a:bodyPr>
          <a:lstStyle/>
          <a:p>
            <a:pPr marL="893763" indent="-457200" algn="just">
              <a:buClr>
                <a:schemeClr val="tx1"/>
              </a:buClr>
              <a:buFont typeface="Wingdings" panose="05000000000000000000" pitchFamily="2" charset="2"/>
              <a:buChar char="Ø"/>
            </a:pPr>
            <a:r>
              <a:rPr lang="en-US" i="1" dirty="0" smtClean="0"/>
              <a:t>The </a:t>
            </a:r>
            <a:r>
              <a:rPr lang="en-US" i="1" dirty="0"/>
              <a:t>obligation of the </a:t>
            </a:r>
            <a:r>
              <a:rPr lang="en-US" i="1" dirty="0" err="1"/>
              <a:t>payor</a:t>
            </a:r>
            <a:r>
              <a:rPr lang="en-US" i="1" dirty="0"/>
              <a:t> to deduct and withhold the tax </a:t>
            </a:r>
            <a:r>
              <a:rPr lang="en-US" i="1" dirty="0" smtClean="0"/>
              <a:t>arises </a:t>
            </a:r>
            <a:r>
              <a:rPr lang="en-US" i="1" dirty="0"/>
              <a:t>at the time an income has become </a:t>
            </a:r>
            <a:r>
              <a:rPr lang="en-US" i="1" dirty="0" smtClean="0"/>
              <a:t>payable.</a:t>
            </a:r>
            <a:endParaRPr lang="en-US" i="1" dirty="0"/>
          </a:p>
          <a:p>
            <a:pPr marL="893763" indent="-457200" algn="just">
              <a:buClr>
                <a:schemeClr val="tx1"/>
              </a:buClr>
              <a:buFont typeface="Wingdings" panose="05000000000000000000" pitchFamily="2" charset="2"/>
              <a:buChar char="Ø"/>
            </a:pPr>
            <a:r>
              <a:rPr lang="en-US" i="1" dirty="0" smtClean="0"/>
              <a:t>The </a:t>
            </a:r>
            <a:r>
              <a:rPr lang="en-US" i="1" dirty="0"/>
              <a:t>term "payable" refers to the date the obligation becomes due, demandable or legally </a:t>
            </a:r>
            <a:r>
              <a:rPr lang="en-US" i="1" dirty="0" smtClean="0"/>
              <a:t>enforceable.</a:t>
            </a:r>
          </a:p>
          <a:p>
            <a:pPr marL="893763" indent="-457200" algn="just">
              <a:buClr>
                <a:schemeClr val="tx1"/>
              </a:buClr>
              <a:buFont typeface="Wingdings" panose="05000000000000000000" pitchFamily="2" charset="2"/>
              <a:buChar char="Ø"/>
            </a:pPr>
            <a:r>
              <a:rPr lang="en-US" i="1" dirty="0" smtClean="0"/>
              <a:t>It arises </a:t>
            </a:r>
            <a:r>
              <a:rPr lang="en-US" i="1" dirty="0"/>
              <a:t>at the time an income payment is accrued or recorded as an expense or asset, whichever is applicable, in the </a:t>
            </a:r>
            <a:r>
              <a:rPr lang="en-US" i="1" dirty="0" err="1"/>
              <a:t>payor's</a:t>
            </a:r>
            <a:r>
              <a:rPr lang="en-US" i="1" dirty="0"/>
              <a:t> </a:t>
            </a:r>
            <a:r>
              <a:rPr lang="en-US" i="1" dirty="0" smtClean="0"/>
              <a:t>books, or--</a:t>
            </a:r>
          </a:p>
          <a:p>
            <a:pPr marL="893763" indent="-457200" algn="just">
              <a:buClr>
                <a:schemeClr val="tx1"/>
              </a:buClr>
              <a:buFont typeface="Wingdings" panose="05000000000000000000" pitchFamily="2" charset="2"/>
              <a:buChar char="Ø"/>
            </a:pPr>
            <a:r>
              <a:rPr lang="en-US" i="1" dirty="0"/>
              <a:t>A</a:t>
            </a:r>
            <a:r>
              <a:rPr lang="en-US" i="1" dirty="0" smtClean="0"/>
              <a:t>t </a:t>
            </a:r>
            <a:r>
              <a:rPr lang="en-US" i="1" dirty="0"/>
              <a:t>the issuance by the seller of the sales invoice or other adequate document to support such </a:t>
            </a:r>
            <a:r>
              <a:rPr lang="en-US" i="1" dirty="0" smtClean="0"/>
              <a:t>payable--</a:t>
            </a:r>
          </a:p>
          <a:p>
            <a:pPr marL="893763" indent="-457200" algn="just">
              <a:buClr>
                <a:schemeClr val="tx1"/>
              </a:buClr>
              <a:buFont typeface="Wingdings" panose="05000000000000000000" pitchFamily="2" charset="2"/>
              <a:buChar char="Ø"/>
            </a:pPr>
            <a:r>
              <a:rPr lang="en-US" b="1" dirty="0" smtClean="0">
                <a:solidFill>
                  <a:srgbClr val="FFFF00"/>
                </a:solidFill>
              </a:rPr>
              <a:t>WHICHEVER COMES FIRST.</a:t>
            </a:r>
            <a:endParaRPr lang="en-PH" b="1" dirty="0" smtClean="0">
              <a:solidFill>
                <a:srgbClr val="FFFF00"/>
              </a:solidFill>
            </a:endParaRPr>
          </a:p>
          <a:p>
            <a:pPr algn="just"/>
            <a:endParaRPr lang="en-PH"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smtClean="0">
                <a:ln w="0"/>
                <a:solidFill>
                  <a:prstClr val="black"/>
                </a:solidFill>
                <a:effectLst/>
                <a:uLnTx/>
                <a:uFillTx/>
                <a:latin typeface="Candara" panose="020E0502030303020204" pitchFamily="34" charset="0"/>
                <a:ea typeface="+mn-ea"/>
                <a:cs typeface="+mn-cs"/>
              </a:rPr>
              <a:t>RR 4-2024 (Filing and Taxable Income)</a:t>
            </a:r>
            <a:endParaRPr kumimoji="0" lang="en-US" sz="1050" b="0" i="0" u="none" strike="noStrike" kern="1200" cap="none" spc="0" normalizeH="0" baseline="0" noProof="0">
              <a:ln w="0"/>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9237795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643" y="765877"/>
            <a:ext cx="9800112" cy="830617"/>
          </a:xfrm>
        </p:spPr>
        <p:txBody>
          <a:bodyPr>
            <a:normAutofit/>
          </a:bodyPr>
          <a:lstStyle/>
          <a:p>
            <a:pPr algn="ctr"/>
            <a:r>
              <a:rPr lang="en-US" sz="4400" b="1" i="1" dirty="0"/>
              <a:t>Income of Recipient</a:t>
            </a:r>
            <a:endParaRPr lang="en-PH" sz="4400" b="1" dirty="0"/>
          </a:p>
        </p:txBody>
      </p:sp>
      <p:sp>
        <p:nvSpPr>
          <p:cNvPr id="3" name="Content Placeholder 2"/>
          <p:cNvSpPr>
            <a:spLocks noGrp="1"/>
          </p:cNvSpPr>
          <p:nvPr>
            <p:ph idx="1"/>
          </p:nvPr>
        </p:nvSpPr>
        <p:spPr>
          <a:xfrm>
            <a:off x="864524" y="1974112"/>
            <a:ext cx="10640088" cy="3777622"/>
          </a:xfrm>
        </p:spPr>
        <p:txBody>
          <a:bodyPr>
            <a:normAutofit/>
          </a:bodyPr>
          <a:lstStyle/>
          <a:p>
            <a:pPr algn="just"/>
            <a:r>
              <a:rPr lang="en-US" dirty="0"/>
              <a:t>Income </a:t>
            </a:r>
            <a:r>
              <a:rPr lang="en-US" dirty="0" smtClean="0"/>
              <a:t>subject to withholding tax </a:t>
            </a:r>
          </a:p>
          <a:p>
            <a:pPr marL="893763" indent="-457200" algn="just">
              <a:buClr>
                <a:schemeClr val="tx1"/>
              </a:buClr>
              <a:buFont typeface="Wingdings" panose="05000000000000000000" pitchFamily="2" charset="2"/>
              <a:buChar char="Ø"/>
            </a:pPr>
            <a:r>
              <a:rPr lang="en-US" dirty="0" smtClean="0"/>
              <a:t>shall be included in the return of its recipient</a:t>
            </a:r>
          </a:p>
          <a:p>
            <a:pPr marL="893763" indent="-457200" algn="just">
              <a:buClr>
                <a:schemeClr val="tx1"/>
              </a:buClr>
              <a:buFont typeface="Wingdings" panose="05000000000000000000" pitchFamily="2" charset="2"/>
              <a:buChar char="Ø"/>
            </a:pPr>
            <a:r>
              <a:rPr lang="en-US" dirty="0"/>
              <a:t>The excess of the amount of withholding tax over the tax due on his return (excess tax credits), if any, shall be refunded subject to the provision of Section 204 of the Tax Code</a:t>
            </a:r>
            <a:r>
              <a:rPr lang="en-US" dirty="0" smtClean="0"/>
              <a:t>.</a:t>
            </a:r>
            <a:endParaRPr lang="en-PH"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smtClean="0">
                <a:ln w="0"/>
                <a:solidFill>
                  <a:prstClr val="black"/>
                </a:solidFill>
                <a:effectLst/>
                <a:uLnTx/>
                <a:uFillTx/>
                <a:latin typeface="Candara" panose="020E0502030303020204" pitchFamily="34" charset="0"/>
                <a:ea typeface="+mn-ea"/>
                <a:cs typeface="+mn-cs"/>
              </a:rPr>
              <a:t>RR 4-2024 (Filing and Taxable Income)</a:t>
            </a:r>
            <a:endParaRPr kumimoji="0" lang="en-US" sz="1050" b="0" i="0" u="none" strike="noStrike" kern="1200" cap="none" spc="0" normalizeH="0" baseline="0" noProof="0">
              <a:ln w="0"/>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212958929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1406" y="2530694"/>
            <a:ext cx="9800112" cy="764956"/>
          </a:xfrm>
        </p:spPr>
        <p:txBody>
          <a:bodyPr>
            <a:normAutofit/>
          </a:bodyPr>
          <a:lstStyle/>
          <a:p>
            <a:pPr algn="ctr"/>
            <a:r>
              <a:rPr lang="en-GB" sz="4400" b="1" dirty="0" smtClean="0">
                <a:solidFill>
                  <a:srgbClr val="0000FF"/>
                </a:solidFill>
              </a:rPr>
              <a:t>END OF RR 4-2024</a:t>
            </a:r>
            <a:endParaRPr lang="en-US" sz="4400" b="1" dirty="0">
              <a:solidFill>
                <a:srgbClr val="FF0000"/>
              </a:solidFill>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smtClean="0">
                <a:ln w="0"/>
                <a:solidFill>
                  <a:prstClr val="black"/>
                </a:solidFill>
                <a:effectLst/>
                <a:uLnTx/>
                <a:uFillTx/>
                <a:latin typeface="Candara" panose="020E0502030303020204" pitchFamily="34" charset="0"/>
                <a:ea typeface="+mn-ea"/>
                <a:cs typeface="+mn-cs"/>
              </a:rPr>
              <a:t>RR 4-2024 (Filing and Taxable Income)</a:t>
            </a:r>
            <a:endParaRPr kumimoji="0" lang="en-US" sz="1050" b="0" i="0" u="none" strike="noStrike" kern="1200" cap="none" spc="0" normalizeH="0" baseline="0" noProof="0">
              <a:ln w="0"/>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912307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US" sz="20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5" name="Rectangle 1"/>
          <p:cNvSpPr>
            <a:spLocks noGrp="1" noChangeArrowheads="1"/>
          </p:cNvSpPr>
          <p:nvPr>
            <p:ph type="ctrTitle"/>
          </p:nvPr>
        </p:nvSpPr>
        <p:spPr bwMode="auto">
          <a:xfrm>
            <a:off x="1252372" y="1041616"/>
            <a:ext cx="1080725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effectLst/>
                <a:latin typeface="Candara" panose="020E0502030303020204" pitchFamily="34" charset="0"/>
              </a:rPr>
              <a:t>REVENUE REGULATIONS NO. 7-2024</a:t>
            </a:r>
          </a:p>
        </p:txBody>
      </p:sp>
      <p:sp>
        <p:nvSpPr>
          <p:cNvPr id="2" name="Rectangle 1"/>
          <p:cNvSpPr/>
          <p:nvPr/>
        </p:nvSpPr>
        <p:spPr>
          <a:xfrm>
            <a:off x="608012" y="2498658"/>
            <a:ext cx="11195435" cy="2369880"/>
          </a:xfrm>
          <a:prstGeom prst="rect">
            <a:avLst/>
          </a:prstGeom>
        </p:spPr>
        <p:txBody>
          <a:bodyPr wrap="square">
            <a:spAutoFit/>
          </a:bodyPr>
          <a:lstStyle/>
          <a:p>
            <a:pPr marL="517525" marR="0" lvl="0" indent="-517525" algn="l" defTabSz="914400"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kumimoji="0" lang="en-GB" sz="3200" b="0" i="1" u="none" strike="noStrike" kern="1200" cap="none" spc="0" normalizeH="0" baseline="0" noProof="0" dirty="0" smtClean="0">
                <a:ln>
                  <a:noFill/>
                </a:ln>
                <a:solidFill>
                  <a:prstClr val="black"/>
                </a:solidFill>
                <a:effectLst/>
                <a:uLnTx/>
                <a:uFillTx/>
                <a:latin typeface="Candara" panose="020E0502030303020204" pitchFamily="34" charset="0"/>
                <a:ea typeface="+mn-ea"/>
                <a:cs typeface="+mn-cs"/>
              </a:rPr>
              <a:t>Pertains to various matters on Registration and Invoicing</a:t>
            </a:r>
            <a:endParaRPr kumimoji="0" lang="en-GB" sz="3200" b="0" i="1"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a:p>
            <a:pPr marL="517525" marR="0" lvl="0" indent="-517525" algn="l" defTabSz="914400"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kumimoji="0" lang="en-GB" sz="3200" b="0" i="1" u="none" strike="noStrike" kern="1200" cap="none" spc="0" normalizeH="0" baseline="0" noProof="0" dirty="0" smtClean="0">
                <a:ln>
                  <a:noFill/>
                </a:ln>
                <a:solidFill>
                  <a:prstClr val="black"/>
                </a:solidFill>
                <a:effectLst/>
                <a:uLnTx/>
                <a:uFillTx/>
                <a:latin typeface="Candara" panose="020E0502030303020204" pitchFamily="34" charset="0"/>
                <a:ea typeface="+mn-ea"/>
                <a:cs typeface="+mn-cs"/>
              </a:rPr>
              <a:t>Effectivity is 15 days from publication in the Official Gazette or the BIR Website, whichever came first</a:t>
            </a:r>
          </a:p>
          <a:p>
            <a:pPr marL="517525" marR="0" lvl="0" indent="-517525" algn="l" defTabSz="914400"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kumimoji="0" lang="en-GB" sz="3200" b="0" i="1" u="none" strike="noStrike" kern="1200" cap="none" spc="0" normalizeH="0" baseline="0" noProof="0" dirty="0" smtClean="0">
                <a:ln>
                  <a:noFill/>
                </a:ln>
                <a:solidFill>
                  <a:prstClr val="black"/>
                </a:solidFill>
                <a:effectLst/>
                <a:uLnTx/>
                <a:uFillTx/>
                <a:latin typeface="Candara" panose="020E0502030303020204" pitchFamily="34" charset="0"/>
                <a:ea typeface="+mn-ea"/>
                <a:cs typeface="+mn-cs"/>
              </a:rPr>
              <a:t>Posted on BIR Website on </a:t>
            </a:r>
            <a:r>
              <a:rPr kumimoji="0" lang="en-GB" sz="3200" b="0" i="1" u="none" strike="noStrike" kern="1200" cap="none" spc="0" normalizeH="0" baseline="0" noProof="0" dirty="0">
                <a:ln>
                  <a:noFill/>
                </a:ln>
                <a:solidFill>
                  <a:prstClr val="black"/>
                </a:solidFill>
                <a:effectLst/>
                <a:uLnTx/>
                <a:uFillTx/>
                <a:latin typeface="Candara" panose="020E0502030303020204" pitchFamily="34" charset="0"/>
                <a:ea typeface="+mn-ea"/>
                <a:cs typeface="+mn-cs"/>
              </a:rPr>
              <a:t>April 12, </a:t>
            </a:r>
            <a:r>
              <a:rPr kumimoji="0" lang="en-GB" sz="3200" b="0" i="1" u="none" strike="noStrike" kern="1200" cap="none" spc="0" normalizeH="0" baseline="0" noProof="0" dirty="0" smtClean="0">
                <a:ln>
                  <a:noFill/>
                </a:ln>
                <a:solidFill>
                  <a:prstClr val="black"/>
                </a:solidFill>
                <a:effectLst/>
                <a:uLnTx/>
                <a:uFillTx/>
                <a:latin typeface="Candara" panose="020E0502030303020204" pitchFamily="34" charset="0"/>
                <a:ea typeface="+mn-ea"/>
                <a:cs typeface="+mn-cs"/>
              </a:rPr>
              <a:t>2024, effective </a:t>
            </a:r>
            <a:r>
              <a:rPr kumimoji="0" lang="en-GB" sz="3200" b="0" i="1" u="none" strike="noStrike" kern="1200" cap="none" spc="0" normalizeH="0" baseline="0" noProof="0" dirty="0">
                <a:ln>
                  <a:noFill/>
                </a:ln>
                <a:solidFill>
                  <a:prstClr val="black"/>
                </a:solidFill>
                <a:effectLst/>
                <a:uLnTx/>
                <a:uFillTx/>
                <a:latin typeface="Candara" panose="020E0502030303020204" pitchFamily="34" charset="0"/>
                <a:ea typeface="+mn-ea"/>
                <a:cs typeface="+mn-cs"/>
              </a:rPr>
              <a:t>April 27, </a:t>
            </a:r>
            <a:r>
              <a:rPr kumimoji="0" lang="en-GB" sz="3200" b="0" i="1" u="none" strike="noStrike" kern="1200" cap="none" spc="0" normalizeH="0" baseline="0" noProof="0" dirty="0" smtClean="0">
                <a:ln>
                  <a:noFill/>
                </a:ln>
                <a:solidFill>
                  <a:prstClr val="black"/>
                </a:solidFill>
                <a:effectLst/>
                <a:uLnTx/>
                <a:uFillTx/>
                <a:latin typeface="Candara" panose="020E0502030303020204" pitchFamily="34" charset="0"/>
                <a:ea typeface="+mn-ea"/>
                <a:cs typeface="+mn-cs"/>
              </a:rPr>
              <a:t>2024</a:t>
            </a: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4178921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left)">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left)">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8949" y="271889"/>
            <a:ext cx="9800112" cy="697375"/>
          </a:xfrm>
        </p:spPr>
        <p:txBody>
          <a:bodyPr>
            <a:normAutofit fontScale="90000"/>
          </a:bodyPr>
          <a:lstStyle/>
          <a:p>
            <a:pPr algn="ctr"/>
            <a:r>
              <a:rPr lang="en-PH" b="1" dirty="0" smtClean="0"/>
              <a:t>Pertinent NIRC Provisions</a:t>
            </a:r>
            <a:endParaRPr lang="en-PH" b="1" dirty="0"/>
          </a:p>
        </p:txBody>
      </p:sp>
      <p:sp>
        <p:nvSpPr>
          <p:cNvPr id="3" name="Content Placeholder 2"/>
          <p:cNvSpPr>
            <a:spLocks noGrp="1"/>
          </p:cNvSpPr>
          <p:nvPr>
            <p:ph idx="1"/>
          </p:nvPr>
        </p:nvSpPr>
        <p:spPr>
          <a:xfrm>
            <a:off x="864524" y="1146504"/>
            <a:ext cx="10765765" cy="5711496"/>
          </a:xfrm>
        </p:spPr>
        <p:txBody>
          <a:bodyPr>
            <a:noAutofit/>
          </a:bodyPr>
          <a:lstStyle/>
          <a:p>
            <a:pPr marL="514350" lvl="0" indent="-514350" algn="just">
              <a:spcBef>
                <a:spcPts val="600"/>
              </a:spcBef>
              <a:buClrTx/>
              <a:buFont typeface="+mj-lt"/>
              <a:buAutoNum type="arabicPeriod"/>
            </a:pPr>
            <a:r>
              <a:rPr lang="en-US" sz="2800" i="1" dirty="0"/>
              <a:t>SEC. 113. Invoicing and Accounting Requirements for VAT-Registered </a:t>
            </a:r>
            <a:r>
              <a:rPr lang="en-US" sz="2800" i="1" dirty="0" smtClean="0"/>
              <a:t>Persons</a:t>
            </a:r>
            <a:endParaRPr lang="en-US" sz="2800" dirty="0"/>
          </a:p>
          <a:p>
            <a:pPr marL="514350" lvl="0" indent="-514350" algn="just">
              <a:spcBef>
                <a:spcPts val="600"/>
              </a:spcBef>
              <a:buClrTx/>
              <a:buFont typeface="+mj-lt"/>
              <a:buAutoNum type="arabicPeriod"/>
            </a:pPr>
            <a:r>
              <a:rPr lang="en-US" sz="2800" i="1" dirty="0"/>
              <a:t>SEC. 235. Preservation of Books of Accounts and Other Accounting </a:t>
            </a:r>
            <a:r>
              <a:rPr lang="en-US" sz="2800" i="1" dirty="0" smtClean="0"/>
              <a:t>Records</a:t>
            </a:r>
            <a:endParaRPr lang="en-US" sz="2800" dirty="0"/>
          </a:p>
          <a:p>
            <a:pPr marL="514350" lvl="0" indent="-514350" algn="just">
              <a:spcBef>
                <a:spcPts val="600"/>
              </a:spcBef>
              <a:buClrTx/>
              <a:buFont typeface="+mj-lt"/>
              <a:buAutoNum type="arabicPeriod"/>
            </a:pPr>
            <a:r>
              <a:rPr lang="en-US" sz="2800" i="1" dirty="0"/>
              <a:t>SEC. 236. Registration </a:t>
            </a:r>
            <a:r>
              <a:rPr lang="en-US" sz="2800" i="1" dirty="0" smtClean="0"/>
              <a:t>Requirements</a:t>
            </a:r>
            <a:endParaRPr lang="en-US" sz="2800" dirty="0"/>
          </a:p>
          <a:p>
            <a:pPr marL="514350" lvl="0" indent="-514350" algn="just">
              <a:spcBef>
                <a:spcPts val="600"/>
              </a:spcBef>
              <a:buClrTx/>
              <a:buFont typeface="+mj-lt"/>
              <a:buAutoNum type="arabicPeriod"/>
            </a:pPr>
            <a:r>
              <a:rPr lang="en-US" sz="2800" i="1" dirty="0"/>
              <a:t>SEC. 237. Issuance of Sales or Commercial </a:t>
            </a:r>
            <a:r>
              <a:rPr lang="en-US" sz="2800" i="1" dirty="0" smtClean="0"/>
              <a:t>Invoices</a:t>
            </a:r>
            <a:endParaRPr lang="en-US" sz="2800" dirty="0"/>
          </a:p>
          <a:p>
            <a:pPr marL="514350" lvl="0" indent="-514350" algn="just">
              <a:spcBef>
                <a:spcPts val="600"/>
              </a:spcBef>
              <a:buClrTx/>
              <a:buFont typeface="+mj-lt"/>
              <a:buAutoNum type="arabicPeriod"/>
            </a:pPr>
            <a:r>
              <a:rPr lang="en-US" sz="2800" i="1" dirty="0"/>
              <a:t>SEC. 238. Printing of Sales or Commercial </a:t>
            </a:r>
            <a:r>
              <a:rPr lang="en-US" sz="2800" i="1" dirty="0" smtClean="0"/>
              <a:t>Invoices</a:t>
            </a:r>
            <a:endParaRPr lang="en-US" sz="2800" dirty="0"/>
          </a:p>
          <a:p>
            <a:pPr marL="514350" lvl="0" indent="-514350" algn="just">
              <a:spcBef>
                <a:spcPts val="600"/>
              </a:spcBef>
              <a:buClrTx/>
              <a:buFont typeface="+mj-lt"/>
              <a:buAutoNum type="arabicPeriod"/>
            </a:pPr>
            <a:r>
              <a:rPr lang="en-US" sz="2800" i="1" dirty="0"/>
              <a:t>SEC. 241. Exhibition of Certificate of Payment at Place of </a:t>
            </a:r>
            <a:r>
              <a:rPr lang="en-US" sz="2800" i="1" dirty="0" smtClean="0"/>
              <a:t>Business</a:t>
            </a:r>
            <a:endParaRPr lang="en-US" sz="2800" dirty="0"/>
          </a:p>
          <a:p>
            <a:pPr marL="514350" lvl="0" indent="-514350" algn="just">
              <a:spcBef>
                <a:spcPts val="600"/>
              </a:spcBef>
              <a:buClrTx/>
              <a:buFont typeface="+mj-lt"/>
              <a:buAutoNum type="arabicPeriod"/>
            </a:pPr>
            <a:r>
              <a:rPr lang="en-US" sz="2800" i="1" dirty="0"/>
              <a:t>SEC. 242. Continuation of Business of Deceased </a:t>
            </a:r>
            <a:r>
              <a:rPr lang="en-US" sz="2800" i="1" dirty="0" smtClean="0"/>
              <a:t>Person</a:t>
            </a:r>
            <a:endParaRPr lang="en-US" sz="2800" dirty="0"/>
          </a:p>
          <a:p>
            <a:pPr marL="514350" lvl="0" indent="-514350" algn="just">
              <a:spcBef>
                <a:spcPts val="600"/>
              </a:spcBef>
              <a:buClrTx/>
              <a:buFont typeface="+mj-lt"/>
              <a:buAutoNum type="arabicPeriod"/>
            </a:pPr>
            <a:r>
              <a:rPr lang="en-US" sz="2800" i="1" dirty="0"/>
              <a:t>SEC. 243. Removal of Business to Other </a:t>
            </a:r>
            <a:r>
              <a:rPr lang="en-US" sz="2800" i="1" dirty="0" smtClean="0"/>
              <a:t>Location</a:t>
            </a:r>
            <a:endParaRPr lang="en-US" sz="2800"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183119790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Title 1"/>
          <p:cNvSpPr>
            <a:spLocks noGrp="1"/>
          </p:cNvSpPr>
          <p:nvPr>
            <p:ph type="title"/>
          </p:nvPr>
        </p:nvSpPr>
        <p:spPr>
          <a:xfrm>
            <a:off x="1201548" y="2166767"/>
            <a:ext cx="9800112" cy="2931444"/>
          </a:xfrm>
        </p:spPr>
        <p:txBody>
          <a:bodyPr>
            <a:noAutofit/>
          </a:bodyPr>
          <a:lstStyle/>
          <a:p>
            <a:pPr lvl="0" algn="ctr">
              <a:spcBef>
                <a:spcPts val="600"/>
              </a:spcBef>
              <a:spcAft>
                <a:spcPts val="600"/>
              </a:spcAft>
            </a:pPr>
            <a:r>
              <a:rPr lang="en-US" sz="3600" b="1" i="1" dirty="0" smtClean="0"/>
              <a:t>Pertinent Changes</a:t>
            </a:r>
            <a:br>
              <a:rPr lang="en-US" sz="3600" b="1" i="1" dirty="0" smtClean="0"/>
            </a:br>
            <a:r>
              <a:rPr lang="en-US" sz="3600" b="1" i="1" dirty="0" smtClean="0"/>
              <a:t> on </a:t>
            </a:r>
            <a:br>
              <a:rPr lang="en-US" sz="3600" b="1" i="1" dirty="0" smtClean="0"/>
            </a:br>
            <a:r>
              <a:rPr lang="en-US" sz="3600" b="1" i="1" dirty="0" smtClean="0"/>
              <a:t>Invoicing Requirements</a:t>
            </a:r>
            <a:br>
              <a:rPr lang="en-US" sz="3600" b="1" i="1" dirty="0" smtClean="0"/>
            </a:br>
            <a:r>
              <a:rPr lang="en-US" sz="3600" b="1" i="1" dirty="0"/>
              <a:t>per Sections 113 and 237, NIRC</a:t>
            </a:r>
          </a:p>
        </p:txBody>
      </p:sp>
      <p:sp>
        <p:nvSpPr>
          <p:cNvPr id="2" name="Footer Placeholder 1"/>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149075942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1676000" y="462158"/>
            <a:ext cx="9800112" cy="746516"/>
          </a:xfrm>
        </p:spPr>
        <p:txBody>
          <a:bodyPr>
            <a:noAutofit/>
          </a:bodyPr>
          <a:lstStyle/>
          <a:p>
            <a:pPr indent="396875">
              <a:buClrTx/>
            </a:pPr>
            <a:r>
              <a:rPr lang="en-GB" sz="3200" b="1" i="1" dirty="0"/>
              <a:t>For VAT-registered persons under Section </a:t>
            </a:r>
            <a:r>
              <a:rPr lang="en-GB" sz="3200" b="1" i="1" dirty="0" smtClean="0"/>
              <a:t>113</a:t>
            </a:r>
            <a:endParaRPr lang="en-GB" sz="3200" b="1" i="1" dirty="0"/>
          </a:p>
        </p:txBody>
      </p:sp>
      <p:sp>
        <p:nvSpPr>
          <p:cNvPr id="3" name="Content Placeholder 2"/>
          <p:cNvSpPr>
            <a:spLocks noGrp="1"/>
          </p:cNvSpPr>
          <p:nvPr>
            <p:ph idx="1"/>
          </p:nvPr>
        </p:nvSpPr>
        <p:spPr>
          <a:xfrm>
            <a:off x="598516" y="1391299"/>
            <a:ext cx="11033184" cy="4924336"/>
          </a:xfrm>
        </p:spPr>
        <p:txBody>
          <a:bodyPr>
            <a:noAutofit/>
          </a:bodyPr>
          <a:lstStyle/>
          <a:p>
            <a:pPr marL="400050" lvl="1" indent="0">
              <a:spcBef>
                <a:spcPts val="600"/>
              </a:spcBef>
              <a:spcAft>
                <a:spcPts val="600"/>
              </a:spcAft>
              <a:buNone/>
            </a:pPr>
            <a:r>
              <a:rPr lang="en-GB" sz="3200" b="1" i="1" dirty="0" smtClean="0">
                <a:solidFill>
                  <a:schemeClr val="accent1">
                    <a:lumMod val="50000"/>
                  </a:schemeClr>
                </a:solidFill>
              </a:rPr>
              <a:t>VAT Invoices </a:t>
            </a:r>
            <a:r>
              <a:rPr lang="en-GB" sz="3200" dirty="0" smtClean="0"/>
              <a:t>shall be issued for the following:</a:t>
            </a:r>
          </a:p>
          <a:p>
            <a:pPr marL="1311275" lvl="2" indent="-514350">
              <a:spcBef>
                <a:spcPts val="600"/>
              </a:spcBef>
              <a:spcAft>
                <a:spcPts val="600"/>
              </a:spcAft>
              <a:buFont typeface="+mj-lt"/>
              <a:buAutoNum type="arabicPeriod"/>
            </a:pPr>
            <a:r>
              <a:rPr lang="en-US" sz="3200" dirty="0"/>
              <a:t>For every </a:t>
            </a:r>
            <a:r>
              <a:rPr lang="en-US" sz="3200" b="1" i="1" dirty="0">
                <a:solidFill>
                  <a:schemeClr val="accent1">
                    <a:lumMod val="50000"/>
                  </a:schemeClr>
                </a:solidFill>
              </a:rPr>
              <a:t>sale</a:t>
            </a:r>
            <a:r>
              <a:rPr lang="en-US" sz="3200" dirty="0"/>
              <a:t>, barter, exchange of  </a:t>
            </a:r>
            <a:r>
              <a:rPr lang="en-US" sz="3200" b="1" i="1" dirty="0">
                <a:solidFill>
                  <a:schemeClr val="accent1">
                    <a:lumMod val="50000"/>
                  </a:schemeClr>
                </a:solidFill>
              </a:rPr>
              <a:t>goods or properties</a:t>
            </a:r>
          </a:p>
          <a:p>
            <a:pPr marL="1311275" lvl="2" indent="-514350">
              <a:spcBef>
                <a:spcPts val="600"/>
              </a:spcBef>
              <a:spcAft>
                <a:spcPts val="600"/>
              </a:spcAft>
              <a:buFont typeface="+mj-lt"/>
              <a:buAutoNum type="arabicPeriod"/>
            </a:pPr>
            <a:r>
              <a:rPr lang="en-US" sz="3200" dirty="0"/>
              <a:t>For every </a:t>
            </a:r>
            <a:r>
              <a:rPr lang="en-US" sz="3200" b="1" i="1" dirty="0">
                <a:solidFill>
                  <a:schemeClr val="accent1">
                    <a:lumMod val="50000"/>
                  </a:schemeClr>
                </a:solidFill>
              </a:rPr>
              <a:t>lease</a:t>
            </a:r>
            <a:r>
              <a:rPr lang="en-US" sz="3200" dirty="0"/>
              <a:t> of </a:t>
            </a:r>
            <a:r>
              <a:rPr lang="en-US" sz="3200" b="1" i="1" dirty="0">
                <a:solidFill>
                  <a:schemeClr val="accent1">
                    <a:lumMod val="50000"/>
                  </a:schemeClr>
                </a:solidFill>
              </a:rPr>
              <a:t>goods or properties</a:t>
            </a:r>
          </a:p>
          <a:p>
            <a:pPr marL="1311275" lvl="2" indent="-514350">
              <a:spcBef>
                <a:spcPts val="600"/>
              </a:spcBef>
              <a:spcAft>
                <a:spcPts val="600"/>
              </a:spcAft>
              <a:buFont typeface="+mj-lt"/>
              <a:buAutoNum type="arabicPeriod"/>
            </a:pPr>
            <a:r>
              <a:rPr lang="en-US" sz="3200" dirty="0"/>
              <a:t>For every </a:t>
            </a:r>
            <a:r>
              <a:rPr lang="en-US" sz="3200" b="1" i="1" dirty="0">
                <a:solidFill>
                  <a:schemeClr val="accent1">
                    <a:lumMod val="50000"/>
                  </a:schemeClr>
                </a:solidFill>
              </a:rPr>
              <a:t>sale</a:t>
            </a:r>
            <a:r>
              <a:rPr lang="en-US" sz="3200" dirty="0"/>
              <a:t>, barter or exchange of </a:t>
            </a:r>
            <a:r>
              <a:rPr lang="en-US" sz="3200" b="1" i="1" dirty="0" smtClean="0">
                <a:solidFill>
                  <a:schemeClr val="accent1">
                    <a:lumMod val="50000"/>
                  </a:schemeClr>
                </a:solidFill>
              </a:rPr>
              <a:t>services</a:t>
            </a:r>
          </a:p>
          <a:p>
            <a:pPr marL="1768475" lvl="3" indent="-514350">
              <a:spcBef>
                <a:spcPts val="600"/>
              </a:spcBef>
              <a:spcAft>
                <a:spcPts val="600"/>
              </a:spcAft>
              <a:buClrTx/>
              <a:buFont typeface="Wingdings" panose="05000000000000000000" pitchFamily="2" charset="2"/>
              <a:buChar char="Ø"/>
            </a:pPr>
            <a:r>
              <a:rPr lang="en-US" sz="2800" i="1" dirty="0" smtClean="0">
                <a:solidFill>
                  <a:schemeClr val="tx1"/>
                </a:solidFill>
              </a:rPr>
              <a:t>There is no longer any distinction between the sales document to be issued  for transactions </a:t>
            </a:r>
          </a:p>
          <a:p>
            <a:pPr marL="1768475" lvl="3" indent="-514350">
              <a:spcBef>
                <a:spcPts val="600"/>
              </a:spcBef>
              <a:spcAft>
                <a:spcPts val="600"/>
              </a:spcAft>
              <a:buClrTx/>
              <a:buFont typeface="Wingdings" panose="05000000000000000000" pitchFamily="2" charset="2"/>
              <a:buChar char="Ø"/>
            </a:pPr>
            <a:r>
              <a:rPr lang="en-GB" sz="2800" i="1" dirty="0" smtClean="0">
                <a:solidFill>
                  <a:schemeClr val="tx1"/>
                </a:solidFill>
              </a:rPr>
              <a:t>VAT Invoices shall be issued for all </a:t>
            </a:r>
            <a:r>
              <a:rPr lang="en-GB" sz="2800" i="1" dirty="0" err="1" smtClean="0">
                <a:solidFill>
                  <a:schemeClr val="tx1"/>
                </a:solidFill>
              </a:rPr>
              <a:t>VATable</a:t>
            </a:r>
            <a:r>
              <a:rPr lang="en-GB" sz="2800" i="1" dirty="0" smtClean="0">
                <a:solidFill>
                  <a:schemeClr val="tx1"/>
                </a:solidFill>
              </a:rPr>
              <a:t> transactions regardless of amount.</a:t>
            </a:r>
            <a:endParaRPr lang="en-US" sz="2800" i="1" dirty="0">
              <a:solidFill>
                <a:schemeClr val="tx1"/>
              </a:solidFill>
            </a:endParaRPr>
          </a:p>
          <a:p>
            <a:pPr marL="1254125" lvl="4" indent="0">
              <a:spcBef>
                <a:spcPts val="600"/>
              </a:spcBef>
              <a:spcAft>
                <a:spcPts val="600"/>
              </a:spcAft>
              <a:buClrTx/>
              <a:buNone/>
            </a:pPr>
            <a:endParaRPr lang="en-GB" sz="3200" dirty="0" smtClean="0">
              <a:solidFill>
                <a:schemeClr val="tx1"/>
              </a:solidFill>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47</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1539012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1650121" y="534839"/>
            <a:ext cx="9800112" cy="569344"/>
          </a:xfrm>
        </p:spPr>
        <p:txBody>
          <a:bodyPr>
            <a:noAutofit/>
          </a:bodyPr>
          <a:lstStyle/>
          <a:p>
            <a:pPr lvl="0" algn="ctr"/>
            <a:r>
              <a:rPr lang="en-US" sz="3600" b="1" i="1" dirty="0" smtClean="0"/>
              <a:t>Invoicing of </a:t>
            </a:r>
            <a:r>
              <a:rPr lang="en-GB" sz="3600" b="1" i="1" dirty="0" smtClean="0"/>
              <a:t>VAT-registered persons- cont’d</a:t>
            </a:r>
            <a:endParaRPr lang="en-US" sz="3600" b="1" i="1" dirty="0"/>
          </a:p>
        </p:txBody>
      </p:sp>
      <p:sp>
        <p:nvSpPr>
          <p:cNvPr id="3" name="Content Placeholder 2"/>
          <p:cNvSpPr>
            <a:spLocks noGrp="1"/>
          </p:cNvSpPr>
          <p:nvPr>
            <p:ph idx="1"/>
          </p:nvPr>
        </p:nvSpPr>
        <p:spPr>
          <a:xfrm>
            <a:off x="431321" y="1593562"/>
            <a:ext cx="11018912" cy="4904635"/>
          </a:xfrm>
        </p:spPr>
        <p:txBody>
          <a:bodyPr>
            <a:noAutofit/>
          </a:bodyPr>
          <a:lstStyle/>
          <a:p>
            <a:pPr marL="400050" lvl="1" indent="0" algn="just">
              <a:spcBef>
                <a:spcPts val="600"/>
              </a:spcBef>
              <a:spcAft>
                <a:spcPts val="600"/>
              </a:spcAft>
              <a:buNone/>
            </a:pPr>
            <a:r>
              <a:rPr lang="en-US" sz="3200" b="1" dirty="0" smtClean="0"/>
              <a:t> </a:t>
            </a:r>
            <a:r>
              <a:rPr lang="en-GB" sz="3200" b="1" dirty="0" smtClean="0"/>
              <a:t>Key points, re: VAT Invoices</a:t>
            </a:r>
          </a:p>
          <a:p>
            <a:pPr marL="1311275" lvl="3" indent="-514350" algn="just">
              <a:spcBef>
                <a:spcPts val="600"/>
              </a:spcBef>
              <a:buClrTx/>
              <a:buFont typeface="+mj-lt"/>
              <a:buAutoNum type="arabicPeriod"/>
            </a:pPr>
            <a:r>
              <a:rPr lang="en-GB" sz="3200" dirty="0" smtClean="0">
                <a:solidFill>
                  <a:schemeClr val="tx1"/>
                </a:solidFill>
              </a:rPr>
              <a:t>Are the basis </a:t>
            </a:r>
            <a:r>
              <a:rPr lang="en-GB" sz="3200" dirty="0">
                <a:solidFill>
                  <a:schemeClr val="tx1"/>
                </a:solidFill>
              </a:rPr>
              <a:t>for output tax of the </a:t>
            </a:r>
            <a:r>
              <a:rPr lang="en-GB" sz="3200" dirty="0" smtClean="0">
                <a:solidFill>
                  <a:schemeClr val="tx1"/>
                </a:solidFill>
              </a:rPr>
              <a:t>seller</a:t>
            </a:r>
          </a:p>
          <a:p>
            <a:pPr marL="1311275" lvl="3" indent="-514350" algn="just">
              <a:spcBef>
                <a:spcPts val="600"/>
              </a:spcBef>
              <a:buClrTx/>
              <a:buFont typeface="+mj-lt"/>
              <a:buAutoNum type="arabicPeriod"/>
            </a:pPr>
            <a:r>
              <a:rPr lang="en-GB" sz="3200" dirty="0" smtClean="0">
                <a:solidFill>
                  <a:schemeClr val="tx1"/>
                </a:solidFill>
              </a:rPr>
              <a:t>May be issued for </a:t>
            </a:r>
            <a:r>
              <a:rPr lang="en-GB" sz="3200" b="1" i="1" dirty="0" smtClean="0">
                <a:solidFill>
                  <a:schemeClr val="accent1">
                    <a:lumMod val="50000"/>
                  </a:schemeClr>
                </a:solidFill>
              </a:rPr>
              <a:t>cash or credit sales </a:t>
            </a:r>
            <a:endParaRPr lang="en-GB" sz="3200" b="1" i="1" dirty="0">
              <a:solidFill>
                <a:schemeClr val="accent1">
                  <a:lumMod val="50000"/>
                </a:schemeClr>
              </a:solidFill>
            </a:endParaRPr>
          </a:p>
          <a:p>
            <a:pPr marL="1311275" lvl="3" indent="-514350" algn="just">
              <a:spcBef>
                <a:spcPts val="600"/>
              </a:spcBef>
              <a:buClrTx/>
              <a:buFont typeface="+mj-lt"/>
              <a:buAutoNum type="arabicPeriod"/>
            </a:pPr>
            <a:r>
              <a:rPr lang="en-GB" sz="3200" dirty="0" smtClean="0">
                <a:solidFill>
                  <a:schemeClr val="tx1"/>
                </a:solidFill>
              </a:rPr>
              <a:t>The only valid </a:t>
            </a:r>
            <a:r>
              <a:rPr lang="en-GB" sz="3200" b="1" i="1" dirty="0" smtClean="0">
                <a:solidFill>
                  <a:schemeClr val="accent1">
                    <a:lumMod val="50000"/>
                  </a:schemeClr>
                </a:solidFill>
              </a:rPr>
              <a:t>support for claims for input taxes </a:t>
            </a:r>
            <a:r>
              <a:rPr lang="en-GB" sz="3200" dirty="0" smtClean="0">
                <a:solidFill>
                  <a:schemeClr val="tx1"/>
                </a:solidFill>
              </a:rPr>
              <a:t>of the buyer, as long as they should contain the information required </a:t>
            </a:r>
            <a:r>
              <a:rPr lang="en-GB" sz="3200" dirty="0">
                <a:solidFill>
                  <a:schemeClr val="tx1"/>
                </a:solidFill>
              </a:rPr>
              <a:t>under Section 113(B) </a:t>
            </a:r>
            <a:r>
              <a:rPr lang="en-GB" sz="3200" dirty="0" smtClean="0">
                <a:solidFill>
                  <a:schemeClr val="tx1"/>
                </a:solidFill>
              </a:rPr>
              <a:t>. </a:t>
            </a:r>
          </a:p>
          <a:p>
            <a:pPr marL="1311275" lvl="3" indent="-514350" algn="just">
              <a:spcBef>
                <a:spcPts val="600"/>
              </a:spcBef>
              <a:buClrTx/>
              <a:buFont typeface="+mj-lt"/>
              <a:buAutoNum type="arabicPeriod"/>
            </a:pPr>
            <a:r>
              <a:rPr lang="en-GB" sz="3200" dirty="0" smtClean="0">
                <a:solidFill>
                  <a:schemeClr val="tx1"/>
                </a:solidFill>
              </a:rPr>
              <a:t>For </a:t>
            </a:r>
            <a:r>
              <a:rPr lang="en-GB" sz="3200" dirty="0">
                <a:solidFill>
                  <a:schemeClr val="tx1"/>
                </a:solidFill>
              </a:rPr>
              <a:t>sales to VAT-registered persons amounting to P1,000 or more, </a:t>
            </a:r>
            <a:r>
              <a:rPr lang="en-GB" sz="3200" b="1" i="1" dirty="0">
                <a:solidFill>
                  <a:schemeClr val="accent1">
                    <a:lumMod val="50000"/>
                  </a:schemeClr>
                </a:solidFill>
              </a:rPr>
              <a:t>business style </a:t>
            </a:r>
            <a:r>
              <a:rPr lang="en-GB" sz="3200" dirty="0">
                <a:solidFill>
                  <a:schemeClr val="tx1"/>
                </a:solidFill>
              </a:rPr>
              <a:t>is no longer required to be indicated in the </a:t>
            </a:r>
            <a:r>
              <a:rPr lang="en-GB" sz="3200" dirty="0" smtClean="0">
                <a:solidFill>
                  <a:schemeClr val="tx1"/>
                </a:solidFill>
              </a:rPr>
              <a:t>invoice.</a:t>
            </a:r>
          </a:p>
          <a:p>
            <a:pPr marL="1311275" lvl="3" indent="-514350" algn="just">
              <a:spcBef>
                <a:spcPts val="600"/>
              </a:spcBef>
              <a:spcAft>
                <a:spcPts val="600"/>
              </a:spcAft>
              <a:buClrTx/>
              <a:buFont typeface="+mj-lt"/>
              <a:buAutoNum type="arabicPeriod"/>
            </a:pPr>
            <a:endParaRPr lang="en-GB" sz="3200" dirty="0">
              <a:solidFill>
                <a:schemeClr val="tx1"/>
              </a:solidFill>
            </a:endParaRPr>
          </a:p>
          <a:p>
            <a:pPr marL="1311275" lvl="3" indent="-514350" algn="just">
              <a:spcBef>
                <a:spcPts val="0"/>
              </a:spcBef>
              <a:buClrTx/>
              <a:buFont typeface="+mj-lt"/>
              <a:buAutoNum type="arabicPeriod"/>
            </a:pPr>
            <a:endParaRPr lang="en-GB" sz="3200" dirty="0" smtClean="0">
              <a:solidFill>
                <a:schemeClr val="tx1"/>
              </a:solidFill>
            </a:endParaRPr>
          </a:p>
          <a:p>
            <a:pPr marL="1768475" lvl="4" indent="-514350" algn="just">
              <a:spcBef>
                <a:spcPts val="0"/>
              </a:spcBef>
              <a:buClrTx/>
              <a:buFont typeface="Wingdings" panose="05000000000000000000" pitchFamily="2" charset="2"/>
              <a:buChar char="Ø"/>
            </a:pPr>
            <a:endParaRPr lang="en-GB" sz="3200" dirty="0" smtClean="0">
              <a:solidFill>
                <a:schemeClr val="tx1"/>
              </a:solidFill>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2683740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5694" y="1438400"/>
            <a:ext cx="11007305" cy="4682368"/>
          </a:xfrm>
        </p:spPr>
        <p:txBody>
          <a:bodyPr>
            <a:noAutofit/>
          </a:bodyPr>
          <a:lstStyle/>
          <a:p>
            <a:pPr marL="796925" lvl="3" indent="0" algn="just">
              <a:spcBef>
                <a:spcPts val="0"/>
              </a:spcBef>
              <a:buClrTx/>
              <a:buNone/>
            </a:pPr>
            <a:r>
              <a:rPr lang="en-GB" sz="3200" b="1" i="1" u="sng" dirty="0" smtClean="0">
                <a:solidFill>
                  <a:schemeClr val="tx1"/>
                </a:solidFill>
              </a:rPr>
              <a:t>Re: VAT Official Receipts</a:t>
            </a:r>
          </a:p>
          <a:p>
            <a:pPr marL="796925" lvl="3" indent="0" algn="just">
              <a:spcBef>
                <a:spcPts val="0"/>
              </a:spcBef>
              <a:buClrTx/>
              <a:buNone/>
            </a:pPr>
            <a:endParaRPr lang="en-GB" sz="3200" dirty="0" smtClean="0">
              <a:solidFill>
                <a:schemeClr val="tx1"/>
              </a:solidFill>
            </a:endParaRPr>
          </a:p>
          <a:p>
            <a:pPr marL="1311275" lvl="3" indent="-514350" algn="just">
              <a:spcBef>
                <a:spcPts val="0"/>
              </a:spcBef>
              <a:buClrTx/>
              <a:buFont typeface="+mj-lt"/>
              <a:buAutoNum type="alphaLcPeriod"/>
            </a:pPr>
            <a:r>
              <a:rPr lang="en-GB" sz="3200" dirty="0" smtClean="0">
                <a:solidFill>
                  <a:schemeClr val="tx1"/>
                </a:solidFill>
              </a:rPr>
              <a:t>VAT Official </a:t>
            </a:r>
            <a:r>
              <a:rPr lang="en-GB" sz="3200" dirty="0">
                <a:solidFill>
                  <a:schemeClr val="tx1"/>
                </a:solidFill>
              </a:rPr>
              <a:t>Receipts </a:t>
            </a:r>
            <a:r>
              <a:rPr lang="en-GB" sz="3200" dirty="0" smtClean="0">
                <a:solidFill>
                  <a:schemeClr val="tx1"/>
                </a:solidFill>
              </a:rPr>
              <a:t>shall no longer be issued </a:t>
            </a:r>
            <a:r>
              <a:rPr lang="en-GB" sz="3200" dirty="0">
                <a:solidFill>
                  <a:schemeClr val="tx1"/>
                </a:solidFill>
              </a:rPr>
              <a:t>for every lease of goods or </a:t>
            </a:r>
            <a:r>
              <a:rPr lang="en-GB" sz="3200" dirty="0" smtClean="0">
                <a:solidFill>
                  <a:schemeClr val="tx1"/>
                </a:solidFill>
              </a:rPr>
              <a:t>properties or </a:t>
            </a:r>
            <a:r>
              <a:rPr lang="en-GB" sz="3200" dirty="0">
                <a:solidFill>
                  <a:schemeClr val="tx1"/>
                </a:solidFill>
              </a:rPr>
              <a:t>sale, barter or exchange of services. </a:t>
            </a:r>
          </a:p>
          <a:p>
            <a:pPr marL="1311275" lvl="3" indent="-514350" algn="just">
              <a:spcBef>
                <a:spcPts val="0"/>
              </a:spcBef>
              <a:buClrTx/>
              <a:buFont typeface="+mj-lt"/>
              <a:buAutoNum type="alphaLcPeriod"/>
            </a:pPr>
            <a:r>
              <a:rPr lang="en-GB" sz="3200" dirty="0" smtClean="0">
                <a:solidFill>
                  <a:schemeClr val="tx1"/>
                </a:solidFill>
              </a:rPr>
              <a:t>All references to “official receipts” or “receipts” are deleted, and only “invoices” are retained</a:t>
            </a:r>
          </a:p>
          <a:p>
            <a:pPr marL="1311275" lvl="3" indent="-514350" algn="just">
              <a:spcBef>
                <a:spcPts val="0"/>
              </a:spcBef>
              <a:buClrTx/>
              <a:buFont typeface="+mj-lt"/>
              <a:buAutoNum type="alphaLcPeriod"/>
            </a:pPr>
            <a:r>
              <a:rPr lang="en-GB" sz="3200" dirty="0" smtClean="0">
                <a:solidFill>
                  <a:schemeClr val="tx1"/>
                </a:solidFill>
              </a:rPr>
              <a:t>Per RR7-2024, official receipts may still be used, but only as a supplementary document.</a:t>
            </a:r>
            <a:endParaRPr lang="en-GB" sz="3200" i="1" dirty="0">
              <a:solidFill>
                <a:srgbClr val="5F5F5F"/>
              </a:solidFill>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Title 1"/>
          <p:cNvSpPr txBox="1">
            <a:spLocks/>
          </p:cNvSpPr>
          <p:nvPr/>
        </p:nvSpPr>
        <p:spPr>
          <a:xfrm>
            <a:off x="1650121" y="534839"/>
            <a:ext cx="9800112" cy="569344"/>
          </a:xfrm>
          <a:prstGeom prst="rect">
            <a:avLst/>
          </a:prstGeom>
        </p:spPr>
        <p:txBody>
          <a:bodyPr vert="horz" lIns="91440" tIns="45720" rIns="91440" bIns="45720" rtlCol="0" anchor="t">
            <a:noAutofit/>
          </a:bodyPr>
          <a:lstStyle>
            <a:lvl1pPr algn="l" defTabSz="457200" rtl="0" eaLnBrk="1" latinLnBrk="0" hangingPunct="1">
              <a:spcBef>
                <a:spcPct val="0"/>
              </a:spcBef>
              <a:buNone/>
              <a:defRPr sz="4000" kern="1200">
                <a:solidFill>
                  <a:srgbClr val="0000FF"/>
                </a:solidFill>
                <a:latin typeface="Candara" panose="020E050203030302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3600" b="1" i="1" u="none" strike="noStrike" kern="1200" cap="none" spc="0" normalizeH="0" baseline="0" noProof="0" dirty="0" smtClean="0">
                <a:ln>
                  <a:noFill/>
                </a:ln>
                <a:solidFill>
                  <a:srgbClr val="0000FF"/>
                </a:solidFill>
                <a:effectLst/>
                <a:uLnTx/>
                <a:uFillTx/>
                <a:latin typeface="Candara" panose="020E0502030303020204" pitchFamily="34" charset="0"/>
                <a:ea typeface="+mj-ea"/>
                <a:cs typeface="+mj-cs"/>
              </a:rPr>
              <a:t>Invoicing of </a:t>
            </a:r>
            <a:r>
              <a:rPr kumimoji="0" lang="en-GB" sz="3600" b="1" i="1" u="none" strike="noStrike" kern="1200" cap="none" spc="0" normalizeH="0" baseline="0" noProof="0" dirty="0" smtClean="0">
                <a:ln>
                  <a:noFill/>
                </a:ln>
                <a:solidFill>
                  <a:srgbClr val="0000FF"/>
                </a:solidFill>
                <a:effectLst/>
                <a:uLnTx/>
                <a:uFillTx/>
                <a:latin typeface="Candara" panose="020E0502030303020204" pitchFamily="34" charset="0"/>
                <a:ea typeface="+mj-ea"/>
                <a:cs typeface="+mj-cs"/>
              </a:rPr>
              <a:t>VAT-registered persons- cont’d</a:t>
            </a:r>
            <a:endParaRPr kumimoji="0" lang="en-US" sz="3600" b="1" i="1" u="none" strike="noStrike" kern="1200" cap="none" spc="0" normalizeH="0" baseline="0" noProof="0" dirty="0">
              <a:ln>
                <a:noFill/>
              </a:ln>
              <a:solidFill>
                <a:srgbClr val="0000FF"/>
              </a:solidFill>
              <a:effectLst/>
              <a:uLnTx/>
              <a:uFillTx/>
              <a:latin typeface="Candara" panose="020E0502030303020204" pitchFamily="34" charset="0"/>
              <a:ea typeface="+mj-ea"/>
              <a:cs typeface="+mj-cs"/>
            </a:endParaRPr>
          </a:p>
        </p:txBody>
      </p:sp>
      <p:sp>
        <p:nvSpPr>
          <p:cNvPr id="2" name="Footer Placeholder 1"/>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995017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2260" y="381182"/>
            <a:ext cx="6131106" cy="830617"/>
          </a:xfrm>
        </p:spPr>
        <p:txBody>
          <a:bodyPr/>
          <a:lstStyle/>
          <a:p>
            <a:r>
              <a:rPr lang="en-GB" b="1" dirty="0" smtClean="0"/>
              <a:t>As provided by </a:t>
            </a:r>
            <a:r>
              <a:rPr lang="en-GB" b="1" dirty="0"/>
              <a:t>RR </a:t>
            </a:r>
            <a:r>
              <a:rPr lang="en-GB" b="1" dirty="0" smtClean="0"/>
              <a:t>2-2024</a:t>
            </a:r>
            <a:endParaRPr lang="en-US" dirty="0"/>
          </a:p>
        </p:txBody>
      </p:sp>
      <p:sp>
        <p:nvSpPr>
          <p:cNvPr id="4" name="Slide Number Placeholder 3"/>
          <p:cNvSpPr>
            <a:spLocks noGrp="1"/>
          </p:cNvSpPr>
          <p:nvPr>
            <p:ph type="sldNum" sz="quarter" idx="12"/>
          </p:nvPr>
        </p:nvSpPr>
        <p:spPr/>
        <p:txBody>
          <a:bodyPr/>
          <a:lstStyle/>
          <a:p>
            <a:fld id="{84C0F6EA-9046-4E24-AD8E-1CE160076AE9}" type="slidenum">
              <a:rPr lang="en-US" smtClean="0"/>
              <a:pPr/>
              <a:t>5</a:t>
            </a:fld>
            <a:endParaRPr lang="en-US" dirty="0"/>
          </a:p>
        </p:txBody>
      </p:sp>
      <p:sp>
        <p:nvSpPr>
          <p:cNvPr id="5" name="Rectangle 1"/>
          <p:cNvSpPr>
            <a:spLocks noGrp="1" noChangeArrowheads="1"/>
          </p:cNvSpPr>
          <p:nvPr>
            <p:ph idx="1"/>
          </p:nvPr>
        </p:nvSpPr>
        <p:spPr bwMode="auto">
          <a:xfrm>
            <a:off x="1045028" y="1342604"/>
            <a:ext cx="10241281" cy="49090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687388" indent="-687388" algn="just" defTabSz="914400">
              <a:buClrTx/>
              <a:buFont typeface="Wingdings" panose="05000000000000000000" pitchFamily="2" charset="2"/>
              <a:buChar char="Ø"/>
            </a:pPr>
            <a:r>
              <a:rPr lang="en-US" sz="3500" dirty="0">
                <a:latin typeface="Candara" panose="020E0502030303020204" pitchFamily="34" charset="0"/>
              </a:rPr>
              <a:t>T</a:t>
            </a:r>
            <a:r>
              <a:rPr lang="en-US" sz="3500" dirty="0" smtClean="0">
                <a:latin typeface="Candara" panose="020E0502030303020204" pitchFamily="34" charset="0"/>
              </a:rPr>
              <a:t>he </a:t>
            </a:r>
            <a:r>
              <a:rPr lang="en-US" sz="3500" dirty="0">
                <a:latin typeface="Candara" panose="020E0502030303020204" pitchFamily="34" charset="0"/>
              </a:rPr>
              <a:t>BIR </a:t>
            </a:r>
            <a:r>
              <a:rPr lang="en-US" sz="3500" dirty="0" smtClean="0">
                <a:latin typeface="Candara" panose="020E0502030303020204" pitchFamily="34" charset="0"/>
              </a:rPr>
              <a:t>may publish </a:t>
            </a:r>
            <a:r>
              <a:rPr lang="en-US" sz="3500" dirty="0">
                <a:latin typeface="Candara" panose="020E0502030303020204" pitchFamily="34" charset="0"/>
              </a:rPr>
              <a:t>(electronically, or otherwise) </a:t>
            </a:r>
            <a:r>
              <a:rPr lang="en-US" sz="3500" dirty="0" smtClean="0">
                <a:latin typeface="Candara" panose="020E0502030303020204" pitchFamily="34" charset="0"/>
              </a:rPr>
              <a:t>through </a:t>
            </a:r>
            <a:r>
              <a:rPr lang="en-US" sz="3500" dirty="0">
                <a:latin typeface="Candara" panose="020E0502030303020204" pitchFamily="34" charset="0"/>
              </a:rPr>
              <a:t>the following means:</a:t>
            </a:r>
          </a:p>
          <a:p>
            <a:pPr marL="974725" marR="0" lvl="0" indent="-512763" algn="just" defTabSz="914400" rtl="0" eaLnBrk="0" fontAlgn="base" latinLnBrk="0" hangingPunct="0">
              <a:lnSpc>
                <a:spcPct val="100000"/>
              </a:lnSpc>
              <a:spcBef>
                <a:spcPts val="1200"/>
              </a:spcBef>
              <a:spcAft>
                <a:spcPct val="0"/>
              </a:spcAft>
              <a:buClrTx/>
              <a:buSzTx/>
              <a:buFont typeface="+mj-lt"/>
              <a:buAutoNum type="arabicPeriod"/>
              <a:tabLst/>
            </a:pPr>
            <a:r>
              <a:rPr kumimoji="0" lang="en-US" altLang="en-US" sz="3500" b="0" i="0" u="none" strike="noStrike" cap="none" normalizeH="0" baseline="0" dirty="0" smtClean="0">
                <a:ln>
                  <a:noFill/>
                </a:ln>
                <a:effectLst/>
                <a:latin typeface="Candara" panose="020E0502030303020204" pitchFamily="34" charset="0"/>
              </a:rPr>
              <a:t>BIR's official website;</a:t>
            </a:r>
          </a:p>
          <a:p>
            <a:pPr marL="974725" marR="0" lvl="0" indent="-512763" algn="just" defTabSz="914400" rtl="0" eaLnBrk="0" fontAlgn="base" latinLnBrk="0" hangingPunct="0">
              <a:lnSpc>
                <a:spcPct val="100000"/>
              </a:lnSpc>
              <a:spcBef>
                <a:spcPts val="1200"/>
              </a:spcBef>
              <a:spcAft>
                <a:spcPct val="0"/>
              </a:spcAft>
              <a:buClrTx/>
              <a:buSzTx/>
              <a:buFont typeface="+mj-lt"/>
              <a:buAutoNum type="arabicPeriod"/>
              <a:tabLst/>
            </a:pPr>
            <a:r>
              <a:rPr kumimoji="0" lang="en-US" altLang="en-US" sz="3500" b="0" i="0" u="none" strike="noStrike" cap="none" normalizeH="0" baseline="0" dirty="0" smtClean="0">
                <a:ln>
                  <a:noFill/>
                </a:ln>
                <a:effectLst/>
                <a:latin typeface="Candara" panose="020E0502030303020204" pitchFamily="34" charset="0"/>
              </a:rPr>
              <a:t>Official Gazette; or</a:t>
            </a:r>
          </a:p>
          <a:p>
            <a:pPr marL="974725" marR="0" lvl="0" indent="-512763" algn="just" defTabSz="914400" rtl="0" eaLnBrk="0" fontAlgn="base" latinLnBrk="0" hangingPunct="0">
              <a:lnSpc>
                <a:spcPct val="100000"/>
              </a:lnSpc>
              <a:spcBef>
                <a:spcPts val="1200"/>
              </a:spcBef>
              <a:spcAft>
                <a:spcPct val="0"/>
              </a:spcAft>
              <a:buClrTx/>
              <a:buSzTx/>
              <a:buFont typeface="+mj-lt"/>
              <a:buAutoNum type="arabicPeriod"/>
              <a:tabLst/>
            </a:pPr>
            <a:r>
              <a:rPr kumimoji="0" lang="en-US" altLang="en-US" sz="3500" b="0" i="0" u="none" strike="noStrike" cap="none" normalizeH="0" baseline="0" dirty="0" smtClean="0">
                <a:ln>
                  <a:noFill/>
                </a:ln>
                <a:effectLst/>
                <a:latin typeface="Candara" panose="020E0502030303020204" pitchFamily="34" charset="0"/>
              </a:rPr>
              <a:t>Newspaper of general circulation.</a:t>
            </a:r>
            <a:endParaRPr kumimoji="0" lang="en-US" altLang="en-US" sz="1800" b="0" i="0" u="none" strike="noStrike" cap="none" normalizeH="0" baseline="0" dirty="0" smtClean="0">
              <a:ln>
                <a:noFill/>
              </a:ln>
              <a:effectLst/>
              <a:latin typeface="Candara" panose="020E0502030303020204" pitchFamily="34" charset="0"/>
            </a:endParaRPr>
          </a:p>
          <a:p>
            <a:pPr marL="461962" marR="0" lvl="0" algn="just" defTabSz="914400" rtl="0" eaLnBrk="0" fontAlgn="base" latinLnBrk="0" hangingPunct="0">
              <a:lnSpc>
                <a:spcPct val="100000"/>
              </a:lnSpc>
              <a:spcBef>
                <a:spcPts val="1200"/>
              </a:spcBef>
              <a:spcAft>
                <a:spcPct val="0"/>
              </a:spcAft>
              <a:buClrTx/>
              <a:buSzTx/>
              <a:tabLst/>
            </a:pPr>
            <a:endParaRPr kumimoji="0" lang="en-GB" altLang="en-US" sz="1800" b="0" i="0" u="none" strike="noStrike" cap="none" normalizeH="0" baseline="0" dirty="0" smtClean="0">
              <a:ln>
                <a:noFill/>
              </a:ln>
              <a:effectLst/>
              <a:latin typeface="Candara" panose="020E0502030303020204" pitchFamily="34" charset="0"/>
            </a:endParaRPr>
          </a:p>
          <a:p>
            <a:pPr marL="687388" marR="0" lvl="0" indent="-569913" algn="just" defTabSz="914400" rtl="0" eaLnBrk="0" fontAlgn="base" latinLnBrk="0" hangingPunct="0">
              <a:lnSpc>
                <a:spcPct val="100000"/>
              </a:lnSpc>
              <a:spcBef>
                <a:spcPts val="1200"/>
              </a:spcBef>
              <a:spcAft>
                <a:spcPct val="0"/>
              </a:spcAft>
              <a:buClrTx/>
              <a:buSzTx/>
              <a:buFont typeface="Wingdings" panose="05000000000000000000" pitchFamily="2" charset="2"/>
              <a:buChar char="Ø"/>
              <a:tabLst/>
            </a:pPr>
            <a:r>
              <a:rPr lang="en-GB" altLang="en-US" sz="3500" dirty="0" smtClean="0">
                <a:latin typeface="Candara" panose="020E0502030303020204" pitchFamily="34" charset="0"/>
              </a:rPr>
              <a:t>Applicable prospectively in accordance with Section 51 of the EOPT Act</a:t>
            </a:r>
            <a:endParaRPr kumimoji="0" lang="en-US" altLang="en-US" sz="3500" b="0" i="0" u="none" strike="noStrike" cap="none" normalizeH="0" baseline="0" dirty="0" smtClean="0">
              <a:ln>
                <a:noFill/>
              </a:ln>
              <a:effectLst/>
              <a:latin typeface="Candara" panose="020E0502030303020204" pitchFamily="34" charset="0"/>
            </a:endParaRPr>
          </a:p>
        </p:txBody>
      </p:sp>
    </p:spTree>
    <p:extLst>
      <p:ext uri="{BB962C8B-B14F-4D97-AF65-F5344CB8AC3E}">
        <p14:creationId xmlns:p14="http://schemas.microsoft.com/office/powerpoint/2010/main" val="208631376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290" y="1233581"/>
            <a:ext cx="11172103" cy="5270736"/>
          </a:xfrm>
        </p:spPr>
        <p:txBody>
          <a:bodyPr>
            <a:noAutofit/>
          </a:bodyPr>
          <a:lstStyle/>
          <a:p>
            <a:pPr marL="514350" indent="-514350" algn="just">
              <a:spcBef>
                <a:spcPts val="0"/>
              </a:spcBef>
              <a:buClr>
                <a:schemeClr val="tx1"/>
              </a:buClr>
              <a:buFont typeface="+mj-lt"/>
              <a:buAutoNum type="arabicPeriod"/>
            </a:pPr>
            <a:r>
              <a:rPr lang="en-GB" b="1" i="1" dirty="0" smtClean="0">
                <a:solidFill>
                  <a:schemeClr val="accent1">
                    <a:lumMod val="50000"/>
                  </a:schemeClr>
                </a:solidFill>
              </a:rPr>
              <a:t>Mandatory issuance </a:t>
            </a:r>
            <a:r>
              <a:rPr lang="en-GB" dirty="0" smtClean="0"/>
              <a:t>for transactions</a:t>
            </a:r>
          </a:p>
          <a:p>
            <a:pPr marL="1314450" lvl="1" indent="-514350" algn="just">
              <a:spcBef>
                <a:spcPts val="0"/>
              </a:spcBef>
              <a:buClr>
                <a:schemeClr val="tx1"/>
              </a:buClr>
              <a:buFont typeface="Wingdings" panose="05000000000000000000" pitchFamily="2" charset="2"/>
              <a:buChar char="Ø"/>
            </a:pPr>
            <a:r>
              <a:rPr lang="en-GB" sz="3200" dirty="0" smtClean="0"/>
              <a:t>Valued at </a:t>
            </a:r>
            <a:r>
              <a:rPr lang="en-GB" sz="3200" b="1" i="1" dirty="0" smtClean="0">
                <a:solidFill>
                  <a:schemeClr val="accent1">
                    <a:lumMod val="50000"/>
                  </a:schemeClr>
                </a:solidFill>
              </a:rPr>
              <a:t>P500 or more </a:t>
            </a:r>
            <a:r>
              <a:rPr lang="en-GB" sz="3200" dirty="0" smtClean="0"/>
              <a:t>(previously P100 only), to be adjusted every 3 years based on consumer price index as published by PSA.</a:t>
            </a:r>
          </a:p>
          <a:p>
            <a:pPr marL="1314450" lvl="1" indent="-514350" algn="just">
              <a:spcBef>
                <a:spcPts val="0"/>
              </a:spcBef>
              <a:buClr>
                <a:schemeClr val="tx1"/>
              </a:buClr>
              <a:buFont typeface="Wingdings" panose="05000000000000000000" pitchFamily="2" charset="2"/>
              <a:buChar char="Ø"/>
            </a:pPr>
            <a:r>
              <a:rPr lang="en-GB" sz="3200" dirty="0" smtClean="0"/>
              <a:t>regardless of amount, when required by the buyer.</a:t>
            </a:r>
          </a:p>
          <a:p>
            <a:pPr lvl="1" indent="0" algn="just">
              <a:spcBef>
                <a:spcPts val="0"/>
              </a:spcBef>
              <a:buClr>
                <a:schemeClr val="tx1"/>
              </a:buClr>
              <a:buNone/>
            </a:pPr>
            <a:endParaRPr lang="en-GB" sz="3200" dirty="0" smtClean="0"/>
          </a:p>
          <a:p>
            <a:pPr marL="514350" indent="-514350" algn="just">
              <a:spcBef>
                <a:spcPts val="0"/>
              </a:spcBef>
              <a:buClrTx/>
              <a:buFont typeface="+mj-lt"/>
              <a:buAutoNum type="arabicPeriod"/>
            </a:pPr>
            <a:r>
              <a:rPr lang="en-GB" dirty="0" smtClean="0"/>
              <a:t>For transactions less than P500, one invoice will still be issued for the aggregate sales for the day, if total amount is at least P500.00.</a:t>
            </a:r>
          </a:p>
          <a:p>
            <a:pPr algn="just">
              <a:spcBef>
                <a:spcPts val="0"/>
              </a:spcBef>
              <a:buClrTx/>
            </a:pPr>
            <a:endParaRPr lang="en-GB" dirty="0" smtClean="0"/>
          </a:p>
          <a:p>
            <a:pPr marL="514350" indent="-514350" algn="just">
              <a:buClrTx/>
              <a:buFont typeface="+mj-lt"/>
              <a:buAutoNum type="arabicPeriod" startAt="5"/>
            </a:pPr>
            <a:endParaRPr lang="en-GB" dirty="0" smtClean="0"/>
          </a:p>
          <a:p>
            <a:pPr marL="514350" indent="-514350" algn="just">
              <a:buClrTx/>
              <a:buFont typeface="+mj-lt"/>
              <a:buAutoNum type="arabicPeriod" startAt="5"/>
            </a:pPr>
            <a:endParaRPr lang="en-GB"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Title 1"/>
          <p:cNvSpPr txBox="1">
            <a:spLocks/>
          </p:cNvSpPr>
          <p:nvPr/>
        </p:nvSpPr>
        <p:spPr>
          <a:xfrm>
            <a:off x="1650121" y="534839"/>
            <a:ext cx="9800112" cy="569344"/>
          </a:xfrm>
          <a:prstGeom prst="rect">
            <a:avLst/>
          </a:prstGeom>
        </p:spPr>
        <p:txBody>
          <a:bodyPr vert="horz" lIns="91440" tIns="45720" rIns="91440" bIns="45720" rtlCol="0" anchor="t">
            <a:noAutofit/>
          </a:bodyPr>
          <a:lstStyle>
            <a:lvl1pPr algn="l" defTabSz="457200" rtl="0" eaLnBrk="1" latinLnBrk="0" hangingPunct="1">
              <a:spcBef>
                <a:spcPct val="0"/>
              </a:spcBef>
              <a:buNone/>
              <a:defRPr sz="4000" kern="1200">
                <a:solidFill>
                  <a:srgbClr val="0000FF"/>
                </a:solidFill>
                <a:latin typeface="Candara" panose="020E050203030302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endParaRPr kumimoji="0" lang="en-US" sz="3600" b="1" i="1" u="none" strike="noStrike" kern="1200" cap="none" spc="0" normalizeH="0" baseline="0" noProof="0" dirty="0">
              <a:ln>
                <a:noFill/>
              </a:ln>
              <a:solidFill>
                <a:srgbClr val="0000FF"/>
              </a:solidFill>
              <a:effectLst/>
              <a:uLnTx/>
              <a:uFillTx/>
              <a:latin typeface="Candara" panose="020E0502030303020204" pitchFamily="34" charset="0"/>
              <a:ea typeface="+mj-ea"/>
              <a:cs typeface="+mj-cs"/>
            </a:endParaRPr>
          </a:p>
        </p:txBody>
      </p:sp>
      <p:sp>
        <p:nvSpPr>
          <p:cNvPr id="8" name="Title 1"/>
          <p:cNvSpPr txBox="1">
            <a:spLocks/>
          </p:cNvSpPr>
          <p:nvPr/>
        </p:nvSpPr>
        <p:spPr>
          <a:xfrm>
            <a:off x="937149" y="258794"/>
            <a:ext cx="10567463" cy="569344"/>
          </a:xfrm>
          <a:prstGeom prst="rect">
            <a:avLst/>
          </a:prstGeom>
        </p:spPr>
        <p:txBody>
          <a:bodyPr vert="horz" lIns="91440" tIns="45720" rIns="91440" bIns="45720" rtlCol="0" anchor="t">
            <a:noAutofit/>
          </a:bodyPr>
          <a:lstStyle>
            <a:lvl1pPr algn="l" defTabSz="457200" rtl="0" eaLnBrk="1" latinLnBrk="0" hangingPunct="1">
              <a:spcBef>
                <a:spcPct val="0"/>
              </a:spcBef>
              <a:buNone/>
              <a:defRPr sz="4000" kern="1200">
                <a:solidFill>
                  <a:srgbClr val="0000FF"/>
                </a:solidFill>
                <a:latin typeface="Candara" panose="020E050203030302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396875" algn="ctr" defTabSz="457200" rtl="0" eaLnBrk="1" fontAlgn="auto" latinLnBrk="0" hangingPunct="1">
              <a:lnSpc>
                <a:spcPct val="100000"/>
              </a:lnSpc>
              <a:spcBef>
                <a:spcPct val="0"/>
              </a:spcBef>
              <a:spcAft>
                <a:spcPts val="0"/>
              </a:spcAft>
              <a:buClrTx/>
              <a:buSzTx/>
              <a:buFontTx/>
              <a:buNone/>
              <a:tabLst/>
              <a:defRPr/>
            </a:pPr>
            <a:r>
              <a:rPr kumimoji="0" lang="en-GB" sz="3600" b="1" i="1" u="sng" strike="noStrike" kern="1200" cap="none" spc="0" normalizeH="0" baseline="0" noProof="0" dirty="0" smtClean="0">
                <a:ln>
                  <a:noFill/>
                </a:ln>
                <a:solidFill>
                  <a:srgbClr val="0000FF"/>
                </a:solidFill>
                <a:effectLst/>
                <a:uLnTx/>
                <a:uFillTx/>
                <a:latin typeface="Candara" panose="020E0502030303020204" pitchFamily="34" charset="0"/>
                <a:ea typeface="+mj-ea"/>
                <a:cs typeface="+mj-cs"/>
              </a:rPr>
              <a:t>Issuances of Invoices under </a:t>
            </a:r>
            <a:r>
              <a:rPr kumimoji="0" lang="en-GB" sz="3600" b="1" i="1" u="sng" strike="noStrike" kern="1200" cap="none" spc="0" normalizeH="0" baseline="0" noProof="0" dirty="0">
                <a:ln>
                  <a:noFill/>
                </a:ln>
                <a:solidFill>
                  <a:srgbClr val="0000FF"/>
                </a:solidFill>
                <a:effectLst/>
                <a:uLnTx/>
                <a:uFillTx/>
                <a:latin typeface="Candara" panose="020E0502030303020204" pitchFamily="34" charset="0"/>
                <a:ea typeface="+mj-ea"/>
                <a:cs typeface="+mj-cs"/>
              </a:rPr>
              <a:t>Section </a:t>
            </a:r>
            <a:r>
              <a:rPr kumimoji="0" lang="en-GB" sz="3600" b="1" i="1" u="sng" strike="noStrike" kern="1200" cap="none" spc="0" normalizeH="0" baseline="0" noProof="0" dirty="0" smtClean="0">
                <a:ln>
                  <a:noFill/>
                </a:ln>
                <a:solidFill>
                  <a:srgbClr val="0000FF"/>
                </a:solidFill>
                <a:effectLst/>
                <a:uLnTx/>
                <a:uFillTx/>
                <a:latin typeface="Candara" panose="020E0502030303020204" pitchFamily="34" charset="0"/>
                <a:ea typeface="+mj-ea"/>
                <a:cs typeface="+mj-cs"/>
              </a:rPr>
              <a:t>237 - </a:t>
            </a:r>
            <a:r>
              <a:rPr kumimoji="0" lang="en-GB" sz="3600" b="1" i="1" u="sng" strike="noStrike" kern="1200" cap="none" spc="0" normalizeH="0" baseline="0" noProof="0" dirty="0" err="1" smtClean="0">
                <a:ln>
                  <a:noFill/>
                </a:ln>
                <a:solidFill>
                  <a:srgbClr val="0000FF"/>
                </a:solidFill>
                <a:effectLst/>
                <a:uLnTx/>
                <a:uFillTx/>
                <a:latin typeface="Candara" panose="020E0502030303020204" pitchFamily="34" charset="0"/>
                <a:ea typeface="+mj-ea"/>
                <a:cs typeface="+mj-cs"/>
              </a:rPr>
              <a:t>contd</a:t>
            </a:r>
            <a:endParaRPr kumimoji="0" lang="en-GB" sz="3600" b="1" i="1" u="sng" strike="noStrike" kern="1200" cap="none" spc="0" normalizeH="0" baseline="0" noProof="0" dirty="0">
              <a:ln>
                <a:noFill/>
              </a:ln>
              <a:solidFill>
                <a:srgbClr val="0000FF"/>
              </a:solidFill>
              <a:effectLst/>
              <a:uLnTx/>
              <a:uFillTx/>
              <a:latin typeface="Candara" panose="020E0502030303020204" pitchFamily="34" charset="0"/>
              <a:ea typeface="+mj-ea"/>
              <a:cs typeface="+mj-cs"/>
            </a:endParaRPr>
          </a:p>
        </p:txBody>
      </p:sp>
      <p:sp>
        <p:nvSpPr>
          <p:cNvPr id="2" name="Footer Placeholder 1"/>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2478465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6157" y="1197005"/>
            <a:ext cx="10794076" cy="5118630"/>
          </a:xfrm>
        </p:spPr>
        <p:txBody>
          <a:bodyPr>
            <a:noAutofit/>
          </a:bodyPr>
          <a:lstStyle/>
          <a:p>
            <a:pPr marL="514350" indent="-514350" algn="just">
              <a:spcBef>
                <a:spcPts val="0"/>
              </a:spcBef>
              <a:buClrTx/>
              <a:buFont typeface="+mj-lt"/>
              <a:buAutoNum type="arabicPeriod" startAt="3"/>
            </a:pPr>
            <a:r>
              <a:rPr lang="en-GB" dirty="0" smtClean="0"/>
              <a:t>For </a:t>
            </a:r>
            <a:r>
              <a:rPr lang="en-GB" dirty="0"/>
              <a:t>Transactions not subject to VAT or percentage </a:t>
            </a:r>
            <a:r>
              <a:rPr lang="en-GB" dirty="0" smtClean="0"/>
              <a:t>tax</a:t>
            </a:r>
          </a:p>
          <a:p>
            <a:pPr marL="1314450" lvl="1" indent="-514350" algn="just">
              <a:spcBef>
                <a:spcPts val="0"/>
              </a:spcBef>
              <a:buFont typeface="Wingdings" panose="05000000000000000000" pitchFamily="2" charset="2"/>
              <a:buChar char="Ø"/>
            </a:pPr>
            <a:r>
              <a:rPr lang="en-GB" sz="3200" dirty="0" smtClean="0"/>
              <a:t>A </a:t>
            </a:r>
            <a:r>
              <a:rPr lang="en-GB" sz="3200" b="1" i="1" dirty="0">
                <a:solidFill>
                  <a:schemeClr val="accent1">
                    <a:lumMod val="50000"/>
                  </a:schemeClr>
                </a:solidFill>
              </a:rPr>
              <a:t>Non-VAT Invoice </a:t>
            </a:r>
            <a:r>
              <a:rPr lang="en-GB" sz="3200" dirty="0"/>
              <a:t>indicating </a:t>
            </a:r>
            <a:r>
              <a:rPr lang="en-GB" sz="3200" b="1" i="1" dirty="0">
                <a:solidFill>
                  <a:schemeClr val="accent1">
                    <a:lumMod val="50000"/>
                  </a:schemeClr>
                </a:solidFill>
              </a:rPr>
              <a:t>“EXEMPT” </a:t>
            </a:r>
            <a:r>
              <a:rPr lang="en-GB" sz="3200" dirty="0" smtClean="0"/>
              <a:t>thereat, shall </a:t>
            </a:r>
            <a:r>
              <a:rPr lang="en-GB" sz="3200" dirty="0"/>
              <a:t>be </a:t>
            </a:r>
            <a:r>
              <a:rPr lang="en-GB" sz="3200" dirty="0" smtClean="0"/>
              <a:t>issued</a:t>
            </a:r>
          </a:p>
          <a:p>
            <a:pPr marL="1314450" lvl="1" indent="-514350" algn="just">
              <a:spcBef>
                <a:spcPts val="0"/>
              </a:spcBef>
              <a:buFont typeface="Wingdings" panose="05000000000000000000" pitchFamily="2" charset="2"/>
              <a:buChar char="Ø"/>
            </a:pPr>
            <a:endParaRPr lang="en-GB" sz="3200" dirty="0" smtClean="0"/>
          </a:p>
          <a:p>
            <a:pPr marL="514350" indent="-514350" algn="just">
              <a:spcBef>
                <a:spcPts val="0"/>
              </a:spcBef>
              <a:buClrTx/>
              <a:buFont typeface="+mj-lt"/>
              <a:buAutoNum type="arabicPeriod" startAt="3"/>
            </a:pPr>
            <a:r>
              <a:rPr lang="en-GB" dirty="0" smtClean="0"/>
              <a:t>For a Non-VAT registered taxpayer subject to Percentage Tax, who also has VAT-exempt transactions under Section 109(A) to (CC), except (E)</a:t>
            </a:r>
          </a:p>
          <a:p>
            <a:pPr marL="1314450" lvl="1" indent="-514350" algn="just">
              <a:spcBef>
                <a:spcPts val="0"/>
              </a:spcBef>
              <a:buFont typeface="Wingdings" panose="05000000000000000000" pitchFamily="2" charset="2"/>
              <a:buChar char="Ø"/>
            </a:pPr>
            <a:r>
              <a:rPr lang="en-GB" sz="3200" dirty="0" smtClean="0"/>
              <a:t>The </a:t>
            </a:r>
            <a:r>
              <a:rPr lang="en-GB" sz="3200" b="1" i="1" dirty="0" smtClean="0">
                <a:solidFill>
                  <a:schemeClr val="accent1">
                    <a:lumMod val="50000"/>
                  </a:schemeClr>
                </a:solidFill>
              </a:rPr>
              <a:t>Non-VAT Invoice </a:t>
            </a:r>
            <a:r>
              <a:rPr lang="en-GB" sz="3200" dirty="0" smtClean="0"/>
              <a:t>shall indicate the </a:t>
            </a:r>
            <a:r>
              <a:rPr lang="en-GB" sz="3200" b="1" i="1" dirty="0" smtClean="0">
                <a:solidFill>
                  <a:schemeClr val="accent1">
                    <a:lumMod val="50000"/>
                  </a:schemeClr>
                </a:solidFill>
              </a:rPr>
              <a:t>breakdown</a:t>
            </a:r>
            <a:r>
              <a:rPr lang="en-GB" sz="3200" dirty="0" smtClean="0"/>
              <a:t> of Sales Subject to </a:t>
            </a:r>
            <a:r>
              <a:rPr lang="en-GB" sz="3200" b="1" i="1" dirty="0" smtClean="0">
                <a:solidFill>
                  <a:schemeClr val="accent1">
                    <a:lumMod val="50000"/>
                  </a:schemeClr>
                </a:solidFill>
              </a:rPr>
              <a:t>Percentage Tax</a:t>
            </a:r>
            <a:r>
              <a:rPr lang="en-GB" sz="3200" dirty="0" smtClean="0"/>
              <a:t> (SSPT), and </a:t>
            </a:r>
            <a:r>
              <a:rPr lang="en-GB" sz="3200" b="1" i="1" dirty="0" smtClean="0">
                <a:solidFill>
                  <a:schemeClr val="accent1">
                    <a:lumMod val="50000"/>
                  </a:schemeClr>
                </a:solidFill>
              </a:rPr>
              <a:t>Exempt Sales</a:t>
            </a:r>
            <a:r>
              <a:rPr lang="en-GB" b="1" i="1" dirty="0" smtClean="0">
                <a:solidFill>
                  <a:schemeClr val="accent1">
                    <a:lumMod val="50000"/>
                  </a:schemeClr>
                </a:solidFill>
              </a:rPr>
              <a:t> </a:t>
            </a:r>
            <a:r>
              <a:rPr lang="en-GB" sz="1050" i="1" dirty="0" smtClean="0">
                <a:solidFill>
                  <a:srgbClr val="5F5F5F"/>
                </a:solidFill>
              </a:rPr>
              <a:t>new under </a:t>
            </a:r>
            <a:r>
              <a:rPr lang="en-GB" sz="1050" i="1" dirty="0" err="1" smtClean="0">
                <a:solidFill>
                  <a:srgbClr val="5F5F5F"/>
                </a:solidFill>
              </a:rPr>
              <a:t>under</a:t>
            </a:r>
            <a:r>
              <a:rPr lang="en-GB" sz="1050" i="1" dirty="0" smtClean="0">
                <a:solidFill>
                  <a:srgbClr val="5F5F5F"/>
                </a:solidFill>
              </a:rPr>
              <a:t> EOPT LAW</a:t>
            </a:r>
          </a:p>
          <a:p>
            <a:pPr algn="just">
              <a:buClrTx/>
            </a:pPr>
            <a:endParaRPr lang="en-GB" sz="2800"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Title 1"/>
          <p:cNvSpPr txBox="1">
            <a:spLocks/>
          </p:cNvSpPr>
          <p:nvPr/>
        </p:nvSpPr>
        <p:spPr>
          <a:xfrm>
            <a:off x="1650121" y="534839"/>
            <a:ext cx="9800112" cy="569344"/>
          </a:xfrm>
          <a:prstGeom prst="rect">
            <a:avLst/>
          </a:prstGeom>
        </p:spPr>
        <p:txBody>
          <a:bodyPr vert="horz" lIns="91440" tIns="45720" rIns="91440" bIns="45720" rtlCol="0" anchor="t">
            <a:noAutofit/>
          </a:bodyPr>
          <a:lstStyle>
            <a:lvl1pPr algn="l" defTabSz="457200" rtl="0" eaLnBrk="1" latinLnBrk="0" hangingPunct="1">
              <a:spcBef>
                <a:spcPct val="0"/>
              </a:spcBef>
              <a:buNone/>
              <a:defRPr sz="4000" kern="1200">
                <a:solidFill>
                  <a:srgbClr val="0000FF"/>
                </a:solidFill>
                <a:latin typeface="Candara" panose="020E050203030302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endParaRPr kumimoji="0" lang="en-US" sz="3600" b="1" i="1" u="none" strike="noStrike" kern="1200" cap="none" spc="0" normalizeH="0" baseline="0" noProof="0" dirty="0">
              <a:ln>
                <a:noFill/>
              </a:ln>
              <a:solidFill>
                <a:srgbClr val="0000FF"/>
              </a:solidFill>
              <a:effectLst/>
              <a:uLnTx/>
              <a:uFillTx/>
              <a:latin typeface="Candara" panose="020E0502030303020204" pitchFamily="34" charset="0"/>
              <a:ea typeface="+mj-ea"/>
              <a:cs typeface="+mj-cs"/>
            </a:endParaRPr>
          </a:p>
        </p:txBody>
      </p:sp>
      <p:sp>
        <p:nvSpPr>
          <p:cNvPr id="8" name="Title 1"/>
          <p:cNvSpPr txBox="1">
            <a:spLocks/>
          </p:cNvSpPr>
          <p:nvPr/>
        </p:nvSpPr>
        <p:spPr>
          <a:xfrm>
            <a:off x="937149" y="258794"/>
            <a:ext cx="10567463" cy="569344"/>
          </a:xfrm>
          <a:prstGeom prst="rect">
            <a:avLst/>
          </a:prstGeom>
        </p:spPr>
        <p:txBody>
          <a:bodyPr vert="horz" lIns="91440" tIns="45720" rIns="91440" bIns="45720" rtlCol="0" anchor="t">
            <a:noAutofit/>
          </a:bodyPr>
          <a:lstStyle>
            <a:lvl1pPr algn="l" defTabSz="457200" rtl="0" eaLnBrk="1" latinLnBrk="0" hangingPunct="1">
              <a:spcBef>
                <a:spcPct val="0"/>
              </a:spcBef>
              <a:buNone/>
              <a:defRPr sz="4000" kern="1200">
                <a:solidFill>
                  <a:srgbClr val="0000FF"/>
                </a:solidFill>
                <a:latin typeface="Candara" panose="020E050203030302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396875" algn="ctr" defTabSz="457200" rtl="0" eaLnBrk="1" fontAlgn="auto" latinLnBrk="0" hangingPunct="1">
              <a:lnSpc>
                <a:spcPct val="100000"/>
              </a:lnSpc>
              <a:spcBef>
                <a:spcPct val="0"/>
              </a:spcBef>
              <a:spcAft>
                <a:spcPts val="0"/>
              </a:spcAft>
              <a:buClrTx/>
              <a:buSzTx/>
              <a:buFontTx/>
              <a:buNone/>
              <a:tabLst/>
              <a:defRPr/>
            </a:pPr>
            <a:r>
              <a:rPr kumimoji="0" lang="en-GB" sz="3600" b="1" i="1" u="sng" strike="noStrike" kern="1200" cap="none" spc="0" normalizeH="0" baseline="0" noProof="0" dirty="0" smtClean="0">
                <a:ln>
                  <a:noFill/>
                </a:ln>
                <a:solidFill>
                  <a:srgbClr val="0000FF"/>
                </a:solidFill>
                <a:effectLst/>
                <a:uLnTx/>
                <a:uFillTx/>
                <a:latin typeface="Candara" panose="020E0502030303020204" pitchFamily="34" charset="0"/>
                <a:ea typeface="+mj-ea"/>
                <a:cs typeface="+mj-cs"/>
              </a:rPr>
              <a:t>Issuances of Invoices under </a:t>
            </a:r>
            <a:r>
              <a:rPr kumimoji="0" lang="en-GB" sz="3600" b="1" i="1" u="sng" strike="noStrike" kern="1200" cap="none" spc="0" normalizeH="0" baseline="0" noProof="0" dirty="0">
                <a:ln>
                  <a:noFill/>
                </a:ln>
                <a:solidFill>
                  <a:srgbClr val="0000FF"/>
                </a:solidFill>
                <a:effectLst/>
                <a:uLnTx/>
                <a:uFillTx/>
                <a:latin typeface="Candara" panose="020E0502030303020204" pitchFamily="34" charset="0"/>
                <a:ea typeface="+mj-ea"/>
                <a:cs typeface="+mj-cs"/>
              </a:rPr>
              <a:t>Section </a:t>
            </a:r>
            <a:r>
              <a:rPr kumimoji="0" lang="en-GB" sz="3600" b="1" i="1" u="sng" strike="noStrike" kern="1200" cap="none" spc="0" normalizeH="0" baseline="0" noProof="0" dirty="0" smtClean="0">
                <a:ln>
                  <a:noFill/>
                </a:ln>
                <a:solidFill>
                  <a:srgbClr val="0000FF"/>
                </a:solidFill>
                <a:effectLst/>
                <a:uLnTx/>
                <a:uFillTx/>
                <a:latin typeface="Candara" panose="020E0502030303020204" pitchFamily="34" charset="0"/>
                <a:ea typeface="+mj-ea"/>
                <a:cs typeface="+mj-cs"/>
              </a:rPr>
              <a:t>237 - </a:t>
            </a:r>
            <a:r>
              <a:rPr kumimoji="0" lang="en-GB" sz="3600" b="1" i="1" u="sng" strike="noStrike" kern="1200" cap="none" spc="0" normalizeH="0" baseline="0" noProof="0" dirty="0" err="1" smtClean="0">
                <a:ln>
                  <a:noFill/>
                </a:ln>
                <a:solidFill>
                  <a:srgbClr val="0000FF"/>
                </a:solidFill>
                <a:effectLst/>
                <a:uLnTx/>
                <a:uFillTx/>
                <a:latin typeface="Candara" panose="020E0502030303020204" pitchFamily="34" charset="0"/>
                <a:ea typeface="+mj-ea"/>
                <a:cs typeface="+mj-cs"/>
              </a:rPr>
              <a:t>contd</a:t>
            </a:r>
            <a:endParaRPr kumimoji="0" lang="en-GB" sz="3600" b="1" i="1" u="sng" strike="noStrike" kern="1200" cap="none" spc="0" normalizeH="0" baseline="0" noProof="0" dirty="0">
              <a:ln>
                <a:noFill/>
              </a:ln>
              <a:solidFill>
                <a:srgbClr val="0000FF"/>
              </a:solidFill>
              <a:effectLst/>
              <a:uLnTx/>
              <a:uFillTx/>
              <a:latin typeface="Candara" panose="020E0502030303020204" pitchFamily="34" charset="0"/>
              <a:ea typeface="+mj-ea"/>
              <a:cs typeface="+mj-cs"/>
            </a:endParaRPr>
          </a:p>
        </p:txBody>
      </p:sp>
      <p:sp>
        <p:nvSpPr>
          <p:cNvPr id="2" name="Footer Placeholder 1"/>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324714984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0060" y="320715"/>
            <a:ext cx="10449569" cy="1102644"/>
          </a:xfrm>
        </p:spPr>
        <p:txBody>
          <a:bodyPr>
            <a:normAutofit fontScale="90000"/>
          </a:bodyPr>
          <a:lstStyle/>
          <a:p>
            <a:pPr algn="ctr"/>
            <a:r>
              <a:rPr lang="en-GB" b="1" dirty="0" smtClean="0"/>
              <a:t>Section 235- Preservation of Books of Accounts </a:t>
            </a:r>
            <a:br>
              <a:rPr lang="en-GB" b="1" dirty="0" smtClean="0"/>
            </a:br>
            <a:r>
              <a:rPr lang="en-GB" b="1" dirty="0" smtClean="0"/>
              <a:t>and other Accounting Records</a:t>
            </a:r>
            <a:endParaRPr lang="en-US" b="1" dirty="0"/>
          </a:p>
        </p:txBody>
      </p:sp>
      <p:sp>
        <p:nvSpPr>
          <p:cNvPr id="3" name="Content Placeholder 2"/>
          <p:cNvSpPr>
            <a:spLocks noGrp="1"/>
          </p:cNvSpPr>
          <p:nvPr>
            <p:ph idx="1"/>
          </p:nvPr>
        </p:nvSpPr>
        <p:spPr>
          <a:xfrm>
            <a:off x="939541" y="1611303"/>
            <a:ext cx="10640088" cy="5069457"/>
          </a:xfrm>
        </p:spPr>
        <p:txBody>
          <a:bodyPr>
            <a:noAutofit/>
          </a:bodyPr>
          <a:lstStyle/>
          <a:p>
            <a:pPr>
              <a:spcBef>
                <a:spcPts val="600"/>
              </a:spcBef>
            </a:pPr>
            <a:r>
              <a:rPr lang="en-US" sz="3000" b="1" i="1" dirty="0" smtClean="0"/>
              <a:t>Required period </a:t>
            </a:r>
            <a:r>
              <a:rPr lang="en-US" sz="3000" b="1" i="1" dirty="0"/>
              <a:t>for </a:t>
            </a:r>
            <a:r>
              <a:rPr lang="en-US" sz="3000" b="1" i="1" dirty="0" smtClean="0"/>
              <a:t>preservation:</a:t>
            </a:r>
          </a:p>
          <a:p>
            <a:pPr marL="1027113" indent="-457200">
              <a:spcBef>
                <a:spcPts val="600"/>
              </a:spcBef>
              <a:buClr>
                <a:schemeClr val="tx1"/>
              </a:buClr>
              <a:buFont typeface="Wingdings" panose="05000000000000000000" pitchFamily="2" charset="2"/>
              <a:buChar char="Ø"/>
            </a:pPr>
            <a:r>
              <a:rPr lang="en-US" sz="3000" b="1" i="1" dirty="0">
                <a:solidFill>
                  <a:schemeClr val="accent1">
                    <a:lumMod val="50000"/>
                  </a:schemeClr>
                </a:solidFill>
              </a:rPr>
              <a:t>5-years </a:t>
            </a:r>
          </a:p>
          <a:p>
            <a:pPr>
              <a:spcBef>
                <a:spcPts val="600"/>
              </a:spcBef>
            </a:pPr>
            <a:endParaRPr lang="en-US" sz="3000" dirty="0" smtClean="0"/>
          </a:p>
          <a:p>
            <a:pPr>
              <a:spcBef>
                <a:spcPts val="600"/>
              </a:spcBef>
            </a:pPr>
            <a:r>
              <a:rPr lang="en-US" sz="3000" b="1" i="1" dirty="0" smtClean="0"/>
              <a:t>Reckoned </a:t>
            </a:r>
            <a:r>
              <a:rPr lang="en-US" sz="3000" b="1" i="1" dirty="0"/>
              <a:t>from</a:t>
            </a:r>
            <a:r>
              <a:rPr lang="en-US" sz="3000" dirty="0"/>
              <a:t>:</a:t>
            </a:r>
          </a:p>
          <a:p>
            <a:pPr marL="914400" indent="-457200">
              <a:spcBef>
                <a:spcPts val="600"/>
              </a:spcBef>
              <a:buClr>
                <a:schemeClr val="tx1"/>
              </a:buClr>
              <a:buFont typeface="Wingdings" panose="05000000000000000000" pitchFamily="2" charset="2"/>
              <a:buChar char="Ø"/>
            </a:pPr>
            <a:r>
              <a:rPr lang="en-US" sz="3000" dirty="0" smtClean="0"/>
              <a:t> </a:t>
            </a:r>
            <a:r>
              <a:rPr lang="en-US" sz="3000" dirty="0"/>
              <a:t>the day following the deadline for filing a </a:t>
            </a:r>
            <a:r>
              <a:rPr lang="en-US" sz="3000" dirty="0" smtClean="0"/>
              <a:t>return</a:t>
            </a:r>
          </a:p>
          <a:p>
            <a:pPr marL="914400" indent="-457200">
              <a:spcBef>
                <a:spcPts val="600"/>
              </a:spcBef>
              <a:buClr>
                <a:schemeClr val="tx1"/>
              </a:buClr>
              <a:buFont typeface="Wingdings" panose="05000000000000000000" pitchFamily="2" charset="2"/>
              <a:buChar char="Ø"/>
            </a:pPr>
            <a:r>
              <a:rPr lang="en-US" sz="3000" dirty="0" smtClean="0"/>
              <a:t> </a:t>
            </a:r>
            <a:r>
              <a:rPr lang="en-US" sz="3000" dirty="0"/>
              <a:t>or if filed after the deadline, from the date of the filing of the </a:t>
            </a:r>
            <a:r>
              <a:rPr lang="en-US" sz="3000" dirty="0" smtClean="0"/>
              <a:t>returns</a:t>
            </a:r>
          </a:p>
          <a:p>
            <a:pPr marL="914400" indent="-457200">
              <a:spcBef>
                <a:spcPts val="600"/>
              </a:spcBef>
              <a:buClr>
                <a:schemeClr val="tx1"/>
              </a:buClr>
              <a:buFont typeface="Wingdings" panose="05000000000000000000" pitchFamily="2" charset="2"/>
              <a:buChar char="Ø"/>
            </a:pPr>
            <a:r>
              <a:rPr lang="en-US" sz="3000" dirty="0" smtClean="0"/>
              <a:t>for </a:t>
            </a:r>
            <a:r>
              <a:rPr lang="en-US" sz="3000" dirty="0"/>
              <a:t>the taxable year when the last entry was made in the books of accounts. </a:t>
            </a:r>
          </a:p>
          <a:p>
            <a:endParaRPr lang="en-US" sz="3000"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17787475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i="1" dirty="0"/>
              <a:t>SEC. 236. Registration </a:t>
            </a:r>
            <a:r>
              <a:rPr lang="en-US" b="1" i="1" dirty="0" smtClean="0"/>
              <a:t>Requirements</a:t>
            </a:r>
            <a:endParaRPr lang="en-US" b="1" dirty="0"/>
          </a:p>
        </p:txBody>
      </p:sp>
      <p:sp>
        <p:nvSpPr>
          <p:cNvPr id="3" name="Content Placeholder 2"/>
          <p:cNvSpPr>
            <a:spLocks noGrp="1"/>
          </p:cNvSpPr>
          <p:nvPr>
            <p:ph idx="1"/>
          </p:nvPr>
        </p:nvSpPr>
        <p:spPr>
          <a:xfrm>
            <a:off x="864524" y="1359572"/>
            <a:ext cx="10640088" cy="3343032"/>
          </a:xfrm>
        </p:spPr>
        <p:txBody>
          <a:bodyPr>
            <a:noAutofit/>
          </a:bodyPr>
          <a:lstStyle/>
          <a:p>
            <a:pPr marL="514350" indent="-514350">
              <a:spcBef>
                <a:spcPts val="600"/>
              </a:spcBef>
              <a:spcAft>
                <a:spcPts val="600"/>
              </a:spcAft>
              <a:buClrTx/>
              <a:buFont typeface="+mj-lt"/>
              <a:buAutoNum type="arabicPeriod"/>
            </a:pPr>
            <a:r>
              <a:rPr lang="en-US" dirty="0" smtClean="0"/>
              <a:t>Available </a:t>
            </a:r>
            <a:r>
              <a:rPr lang="en-US" dirty="0"/>
              <a:t>to all taxpayers including those not residing in the Philippines</a:t>
            </a:r>
            <a:r>
              <a:rPr lang="en-US" dirty="0" smtClean="0"/>
              <a:t>.</a:t>
            </a:r>
          </a:p>
          <a:p>
            <a:pPr marL="514350" indent="-514350">
              <a:spcBef>
                <a:spcPts val="600"/>
              </a:spcBef>
              <a:spcAft>
                <a:spcPts val="600"/>
              </a:spcAft>
              <a:buClrTx/>
              <a:buFont typeface="+mj-lt"/>
              <a:buAutoNum type="arabicPeriod"/>
            </a:pPr>
            <a:r>
              <a:rPr lang="en-GB" dirty="0"/>
              <a:t>May be done </a:t>
            </a:r>
            <a:r>
              <a:rPr lang="en-GB" b="1" i="1" dirty="0" smtClean="0">
                <a:solidFill>
                  <a:schemeClr val="accent1">
                    <a:lumMod val="50000"/>
                  </a:schemeClr>
                </a:solidFill>
              </a:rPr>
              <a:t>electronically or manually  </a:t>
            </a:r>
            <a:r>
              <a:rPr lang="en-GB" dirty="0" smtClean="0"/>
              <a:t>with the appropriate RDO as indicated in Section 5.B of RR 7-2024</a:t>
            </a:r>
          </a:p>
          <a:p>
            <a:pPr marL="514350" indent="-514350">
              <a:spcBef>
                <a:spcPts val="600"/>
              </a:spcBef>
              <a:spcAft>
                <a:spcPts val="600"/>
              </a:spcAft>
              <a:buClrTx/>
              <a:buFont typeface="+mj-lt"/>
              <a:buAutoNum type="arabicPeriod"/>
            </a:pPr>
            <a:r>
              <a:rPr lang="en-US" dirty="0" smtClean="0"/>
              <a:t>Annual </a:t>
            </a:r>
            <a:r>
              <a:rPr lang="en-US" dirty="0"/>
              <a:t>Registration Fee of P 500 </a:t>
            </a:r>
            <a:r>
              <a:rPr lang="en-US" dirty="0" smtClean="0"/>
              <a:t>no longer required</a:t>
            </a:r>
          </a:p>
          <a:p>
            <a:pPr marL="514350" indent="-514350">
              <a:spcBef>
                <a:spcPts val="600"/>
              </a:spcBef>
              <a:spcAft>
                <a:spcPts val="600"/>
              </a:spcAft>
              <a:buClrTx/>
              <a:buFont typeface="+mj-lt"/>
              <a:buAutoNum type="arabicPeriod"/>
            </a:pPr>
            <a:r>
              <a:rPr lang="en-US" dirty="0"/>
              <a:t>Cancellation or transfer to be done upon the mere filing electronically or </a:t>
            </a:r>
            <a:r>
              <a:rPr lang="en-US" dirty="0" smtClean="0"/>
              <a:t>manually, of </a:t>
            </a:r>
            <a:r>
              <a:rPr lang="en-US" dirty="0"/>
              <a:t>an </a:t>
            </a:r>
            <a:r>
              <a:rPr lang="en-US" dirty="0" smtClean="0"/>
              <a:t>application</a:t>
            </a:r>
          </a:p>
          <a:p>
            <a:pPr marL="1314450" lvl="1" indent="-514350">
              <a:spcBef>
                <a:spcPts val="600"/>
              </a:spcBef>
              <a:spcAft>
                <a:spcPts val="600"/>
              </a:spcAft>
              <a:buFont typeface="Wingdings" panose="05000000000000000000" pitchFamily="2" charset="2"/>
              <a:buChar char="Ø"/>
            </a:pPr>
            <a:r>
              <a:rPr lang="en-US" dirty="0" smtClean="0"/>
              <a:t>For business taxpayers, file with current RDO</a:t>
            </a:r>
          </a:p>
          <a:p>
            <a:pPr marL="1314450" lvl="1" indent="-514350">
              <a:spcBef>
                <a:spcPts val="600"/>
              </a:spcBef>
              <a:spcAft>
                <a:spcPts val="600"/>
              </a:spcAft>
              <a:buFont typeface="Wingdings" panose="05000000000000000000" pitchFamily="2" charset="2"/>
              <a:buChar char="Ø"/>
            </a:pPr>
            <a:r>
              <a:rPr lang="en-US" dirty="0" smtClean="0"/>
              <a:t>For non-business, file with new RDO</a:t>
            </a:r>
            <a:endParaRPr lang="en-US" dirty="0"/>
          </a:p>
          <a:p>
            <a:pPr>
              <a:spcBef>
                <a:spcPts val="600"/>
              </a:spcBef>
              <a:spcAft>
                <a:spcPts val="600"/>
              </a:spcAft>
              <a:buClrTx/>
            </a:pPr>
            <a:endParaRPr lang="en-US" dirty="0" smtClean="0"/>
          </a:p>
          <a:p>
            <a:pPr marL="514350" indent="-514350">
              <a:spcBef>
                <a:spcPts val="600"/>
              </a:spcBef>
              <a:spcAft>
                <a:spcPts val="600"/>
              </a:spcAft>
              <a:buClrTx/>
              <a:buFont typeface="+mj-lt"/>
              <a:buAutoNum type="arabicPeriod"/>
            </a:pPr>
            <a:endParaRPr lang="en-US" dirty="0" smtClean="0"/>
          </a:p>
          <a:p>
            <a:pPr marL="566737" lvl="1" indent="0">
              <a:buNone/>
            </a:pPr>
            <a:endParaRPr lang="en-GB" sz="3200" dirty="0" smtClean="0"/>
          </a:p>
          <a:p>
            <a:pPr marL="854075" lvl="1" indent="-287338">
              <a:buFont typeface="Wingdings" panose="05000000000000000000" pitchFamily="2" charset="2"/>
              <a:buChar char="Ø"/>
            </a:pPr>
            <a:endParaRPr lang="en-US" sz="3200" dirty="0"/>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53</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381434970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7208" y="553627"/>
            <a:ext cx="9800112" cy="830617"/>
          </a:xfrm>
        </p:spPr>
        <p:txBody>
          <a:bodyPr>
            <a:normAutofit fontScale="90000"/>
          </a:bodyPr>
          <a:lstStyle/>
          <a:p>
            <a:r>
              <a:rPr lang="en-US" b="1" i="1" dirty="0"/>
              <a:t>SEC. 238. Printing of Sales or Commercial </a:t>
            </a:r>
            <a:r>
              <a:rPr lang="en-US" b="1" i="1" dirty="0" smtClean="0"/>
              <a:t>Invoices</a:t>
            </a:r>
            <a:endParaRPr lang="en-US" b="1" dirty="0"/>
          </a:p>
        </p:txBody>
      </p:sp>
      <p:sp>
        <p:nvSpPr>
          <p:cNvPr id="3" name="Content Placeholder 2"/>
          <p:cNvSpPr>
            <a:spLocks noGrp="1"/>
          </p:cNvSpPr>
          <p:nvPr>
            <p:ph idx="1"/>
          </p:nvPr>
        </p:nvSpPr>
        <p:spPr/>
        <p:txBody>
          <a:bodyPr/>
          <a:lstStyle/>
          <a:p>
            <a:pPr marL="630238" indent="-630238">
              <a:buClrTx/>
              <a:buFont typeface="Wingdings" panose="05000000000000000000" pitchFamily="2" charset="2"/>
              <a:buChar char="Ø"/>
            </a:pPr>
            <a:r>
              <a:rPr lang="en-GB" dirty="0" smtClean="0"/>
              <a:t>The word “Receipts” was omitted.</a:t>
            </a:r>
          </a:p>
          <a:p>
            <a:pPr marL="630238" indent="-630238">
              <a:buClrTx/>
              <a:buFont typeface="Wingdings" panose="05000000000000000000" pitchFamily="2" charset="2"/>
              <a:buChar char="Ø"/>
            </a:pPr>
            <a:r>
              <a:rPr lang="en-GB" dirty="0" smtClean="0"/>
              <a:t>The  BIR-Authority to Print (ATP) shall be </a:t>
            </a:r>
            <a:r>
              <a:rPr lang="en-GB" b="1" dirty="0" smtClean="0"/>
              <a:t>free of charge</a:t>
            </a:r>
            <a:r>
              <a:rPr lang="en-GB" dirty="0" smtClean="0"/>
              <a:t>.</a:t>
            </a:r>
          </a:p>
          <a:p>
            <a:pPr marL="630238" indent="-630238">
              <a:buClrTx/>
              <a:buFont typeface="Wingdings" panose="05000000000000000000" pitchFamily="2" charset="2"/>
              <a:buChar char="Ø"/>
            </a:pPr>
            <a:r>
              <a:rPr lang="en-GB" b="1" dirty="0" smtClean="0"/>
              <a:t>“Business Style” removed </a:t>
            </a:r>
            <a:r>
              <a:rPr lang="en-GB" dirty="0" smtClean="0"/>
              <a:t>from the information to be included in the invoice.</a:t>
            </a:r>
          </a:p>
          <a:p>
            <a:pPr marL="630238" indent="-630238">
              <a:buClrTx/>
              <a:buFont typeface="Wingdings" panose="05000000000000000000" pitchFamily="2" charset="2"/>
              <a:buChar char="Ø"/>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54</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368906827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1323" y="596759"/>
            <a:ext cx="10659997" cy="1568471"/>
          </a:xfrm>
        </p:spPr>
        <p:txBody>
          <a:bodyPr>
            <a:noAutofit/>
          </a:bodyPr>
          <a:lstStyle/>
          <a:p>
            <a:pPr lvl="0"/>
            <a:r>
              <a:rPr lang="en-US" sz="3000" b="1" i="1" dirty="0" smtClean="0"/>
              <a:t>SEC. 241. Exhibition of Certificate of Payment at Place of Business</a:t>
            </a:r>
            <a:br>
              <a:rPr lang="en-US" sz="3000" b="1" i="1" dirty="0" smtClean="0"/>
            </a:br>
            <a:r>
              <a:rPr lang="en-GB" sz="3000" b="1" i="1" dirty="0" smtClean="0"/>
              <a:t>SEC</a:t>
            </a:r>
            <a:r>
              <a:rPr lang="en-GB" sz="3000" b="1" i="1" dirty="0"/>
              <a:t>. 242. Continuation of Business of Deceased Person</a:t>
            </a:r>
            <a:br>
              <a:rPr lang="en-GB" sz="3000" b="1" i="1" dirty="0"/>
            </a:br>
            <a:r>
              <a:rPr lang="en-GB" sz="3000" b="1" i="1" dirty="0" smtClean="0"/>
              <a:t>SEC</a:t>
            </a:r>
            <a:r>
              <a:rPr lang="en-GB" sz="3000" b="1" i="1" dirty="0"/>
              <a:t>. 243. Removal of Business to Other Location</a:t>
            </a:r>
            <a:br>
              <a:rPr lang="en-GB" sz="3000" b="1" i="1" dirty="0"/>
            </a:br>
            <a:r>
              <a:rPr lang="en-US" sz="3000" b="1" i="1" dirty="0" smtClean="0"/>
              <a:t/>
            </a:r>
            <a:br>
              <a:rPr lang="en-US" sz="3000" b="1" i="1" dirty="0" smtClean="0"/>
            </a:br>
            <a:endParaRPr lang="en-US" sz="3000" b="1" dirty="0"/>
          </a:p>
        </p:txBody>
      </p:sp>
      <p:sp>
        <p:nvSpPr>
          <p:cNvPr id="3" name="Content Placeholder 2"/>
          <p:cNvSpPr>
            <a:spLocks noGrp="1"/>
          </p:cNvSpPr>
          <p:nvPr>
            <p:ph idx="1"/>
          </p:nvPr>
        </p:nvSpPr>
        <p:spPr>
          <a:xfrm>
            <a:off x="864524" y="2780581"/>
            <a:ext cx="10640088" cy="1506747"/>
          </a:xfrm>
        </p:spPr>
        <p:txBody>
          <a:bodyPr>
            <a:normAutofit/>
          </a:bodyPr>
          <a:lstStyle/>
          <a:p>
            <a:pPr marL="457200" indent="-457200">
              <a:buClrTx/>
              <a:buFont typeface="Wingdings" panose="05000000000000000000" pitchFamily="2" charset="2"/>
              <a:buChar char="Ø"/>
            </a:pPr>
            <a:r>
              <a:rPr lang="en-GB" sz="3600" dirty="0" smtClean="0"/>
              <a:t>Reference to the “Annual Registration Fee” was removed from the provisions.</a:t>
            </a:r>
            <a:endParaRPr lang="en-US" sz="3600"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55</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375018505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9517" y="372473"/>
            <a:ext cx="8968996" cy="830617"/>
          </a:xfrm>
        </p:spPr>
        <p:txBody>
          <a:bodyPr/>
          <a:lstStyle/>
          <a:p>
            <a:pPr algn="ctr"/>
            <a:r>
              <a:rPr lang="en-GB" b="1" dirty="0" smtClean="0"/>
              <a:t>Transitory Provisions  </a:t>
            </a:r>
            <a:endParaRPr lang="en-US" b="1" dirty="0"/>
          </a:p>
        </p:txBody>
      </p:sp>
      <p:sp>
        <p:nvSpPr>
          <p:cNvPr id="3" name="Content Placeholder 2"/>
          <p:cNvSpPr>
            <a:spLocks noGrp="1"/>
          </p:cNvSpPr>
          <p:nvPr>
            <p:ph idx="1"/>
          </p:nvPr>
        </p:nvSpPr>
        <p:spPr>
          <a:xfrm>
            <a:off x="864524" y="1724255"/>
            <a:ext cx="10640088" cy="4591380"/>
          </a:xfrm>
        </p:spPr>
        <p:txBody>
          <a:bodyPr>
            <a:normAutofit/>
          </a:bodyPr>
          <a:lstStyle/>
          <a:p>
            <a:pPr>
              <a:buClrTx/>
            </a:pPr>
            <a:r>
              <a:rPr lang="en-US" b="1" i="1" u="sng" dirty="0"/>
              <a:t>Certificate of </a:t>
            </a:r>
            <a:r>
              <a:rPr lang="en-US" b="1" i="1" u="sng" dirty="0" smtClean="0"/>
              <a:t>Registration</a:t>
            </a:r>
          </a:p>
          <a:p>
            <a:pPr marL="1314450" lvl="1" indent="-514350">
              <a:buFont typeface="Wingdings" panose="05000000000000000000" pitchFamily="2" charset="2"/>
              <a:buChar char="Ø"/>
            </a:pPr>
            <a:r>
              <a:rPr lang="en-US" sz="3200" dirty="0" smtClean="0"/>
              <a:t>No need to replace existing </a:t>
            </a:r>
            <a:r>
              <a:rPr lang="en-US" sz="3200" dirty="0"/>
              <a:t>BIR Certificate of Registration that includes Registration </a:t>
            </a:r>
            <a:r>
              <a:rPr lang="en-US" sz="3200" dirty="0" smtClean="0"/>
              <a:t>Fee</a:t>
            </a:r>
            <a:endParaRPr lang="en-US" sz="3200" dirty="0"/>
          </a:p>
          <a:p>
            <a:pPr marL="1314450" lvl="1" indent="-514350">
              <a:buFont typeface="Wingdings" panose="05000000000000000000" pitchFamily="2" charset="2"/>
              <a:buChar char="Ø"/>
            </a:pPr>
            <a:r>
              <a:rPr lang="en-US" sz="3200" dirty="0" smtClean="0"/>
              <a:t>Updating </a:t>
            </a:r>
            <a:r>
              <a:rPr lang="en-US" sz="3200" dirty="0"/>
              <a:t>the COR is only necessary if there are </a:t>
            </a:r>
            <a:r>
              <a:rPr lang="en-US" sz="3200" dirty="0" smtClean="0"/>
              <a:t>other changes </a:t>
            </a:r>
            <a:r>
              <a:rPr lang="en-US" sz="3200" dirty="0"/>
              <a:t>to the registration </a:t>
            </a:r>
            <a:r>
              <a:rPr lang="en-US" sz="3200" dirty="0" smtClean="0"/>
              <a:t>information other than the fact that  </a:t>
            </a:r>
            <a:r>
              <a:rPr lang="en-US" sz="3200" dirty="0"/>
              <a:t>Registration </a:t>
            </a:r>
            <a:r>
              <a:rPr lang="en-US" sz="3200" dirty="0" smtClean="0"/>
              <a:t>Fee is no longer required.</a:t>
            </a:r>
            <a:endParaRPr lang="en-US" sz="3200" dirty="0"/>
          </a:p>
          <a:p>
            <a:pPr marL="514350" indent="-514350">
              <a:buClrTx/>
              <a:buFont typeface="+mj-lt"/>
              <a:buAutoNum type="arabicPeriod"/>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56</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333407764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9517" y="372473"/>
            <a:ext cx="8968996" cy="830617"/>
          </a:xfrm>
        </p:spPr>
        <p:txBody>
          <a:bodyPr/>
          <a:lstStyle/>
          <a:p>
            <a:pPr algn="ctr"/>
            <a:r>
              <a:rPr lang="en-GB" b="1" dirty="0" smtClean="0"/>
              <a:t>Transitory Provisions – cont’d  </a:t>
            </a:r>
            <a:endParaRPr lang="en-US" b="1" dirty="0"/>
          </a:p>
        </p:txBody>
      </p:sp>
      <p:sp>
        <p:nvSpPr>
          <p:cNvPr id="3" name="Content Placeholder 2"/>
          <p:cNvSpPr>
            <a:spLocks noGrp="1"/>
          </p:cNvSpPr>
          <p:nvPr>
            <p:ph idx="1"/>
          </p:nvPr>
        </p:nvSpPr>
        <p:spPr>
          <a:xfrm>
            <a:off x="864524" y="1203090"/>
            <a:ext cx="10640088" cy="5112545"/>
          </a:xfrm>
        </p:spPr>
        <p:txBody>
          <a:bodyPr>
            <a:normAutofit/>
          </a:bodyPr>
          <a:lstStyle/>
          <a:p>
            <a:pPr marL="173038" lvl="1" indent="-1588">
              <a:buNone/>
            </a:pPr>
            <a:r>
              <a:rPr lang="en-GB" sz="3000" b="1" i="1" u="sng" dirty="0" smtClean="0"/>
              <a:t>Unused Official Receipts</a:t>
            </a:r>
          </a:p>
          <a:p>
            <a:pPr marL="173038" lvl="1" indent="-1588">
              <a:buNone/>
            </a:pPr>
            <a:endParaRPr lang="en-GB" sz="3000" b="1" i="1" u="sng" dirty="0" smtClean="0"/>
          </a:p>
          <a:p>
            <a:pPr marL="685800" lvl="1" indent="-514350"/>
            <a:r>
              <a:rPr lang="en-GB" sz="3000" dirty="0" smtClean="0"/>
              <a:t>May still be used as </a:t>
            </a:r>
            <a:r>
              <a:rPr lang="en-GB" sz="3000" b="1" i="1" dirty="0" smtClean="0">
                <a:solidFill>
                  <a:schemeClr val="accent1">
                    <a:lumMod val="50000"/>
                  </a:schemeClr>
                </a:solidFill>
              </a:rPr>
              <a:t>supplementary documents </a:t>
            </a:r>
            <a:r>
              <a:rPr lang="en-GB" sz="3000" dirty="0" smtClean="0"/>
              <a:t>to show that cash has been received or payments have been made.</a:t>
            </a:r>
          </a:p>
          <a:p>
            <a:pPr marL="1028700" lvl="2" indent="-514350"/>
            <a:r>
              <a:rPr lang="en-GB" sz="3000" dirty="0" smtClean="0"/>
              <a:t>Same treatment for other supplementary documents such as </a:t>
            </a:r>
            <a:r>
              <a:rPr lang="en-US" sz="3000" dirty="0"/>
              <a:t>Collection Receipt, Acknowledgement Receipt and Payment </a:t>
            </a:r>
            <a:r>
              <a:rPr lang="en-US" sz="3000" dirty="0" smtClean="0"/>
              <a:t>Receipt.</a:t>
            </a:r>
          </a:p>
          <a:p>
            <a:pPr marL="1028700" lvl="2" indent="-514350"/>
            <a:r>
              <a:rPr lang="en-US" sz="3000" dirty="0" smtClean="0"/>
              <a:t>“THIS </a:t>
            </a:r>
            <a:r>
              <a:rPr lang="en-US" sz="3000" dirty="0"/>
              <a:t>DOCUMENT IS NOT VALID FOR CLAIM OF INPUT </a:t>
            </a:r>
            <a:r>
              <a:rPr lang="en-US" sz="3000" dirty="0" smtClean="0"/>
              <a:t>TAX” must be clearly indicated thereat.</a:t>
            </a:r>
            <a:endParaRPr lang="en-US" sz="3000"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57</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215705383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9517" y="372473"/>
            <a:ext cx="8968996" cy="830617"/>
          </a:xfrm>
        </p:spPr>
        <p:txBody>
          <a:bodyPr/>
          <a:lstStyle/>
          <a:p>
            <a:pPr algn="ctr"/>
            <a:r>
              <a:rPr lang="en-GB" b="1" dirty="0" smtClean="0"/>
              <a:t>Transitory Provisions – cont’d  </a:t>
            </a:r>
            <a:endParaRPr lang="en-US" b="1" dirty="0"/>
          </a:p>
        </p:txBody>
      </p:sp>
      <p:sp>
        <p:nvSpPr>
          <p:cNvPr id="3" name="Content Placeholder 2"/>
          <p:cNvSpPr>
            <a:spLocks noGrp="1"/>
          </p:cNvSpPr>
          <p:nvPr>
            <p:ph idx="1"/>
          </p:nvPr>
        </p:nvSpPr>
        <p:spPr>
          <a:xfrm>
            <a:off x="864524" y="1203090"/>
            <a:ext cx="10640088" cy="5112545"/>
          </a:xfrm>
        </p:spPr>
        <p:txBody>
          <a:bodyPr>
            <a:noAutofit/>
          </a:bodyPr>
          <a:lstStyle/>
          <a:p>
            <a:pPr marL="173038" lvl="1" indent="-1588">
              <a:buNone/>
            </a:pPr>
            <a:r>
              <a:rPr lang="en-GB" b="1" i="1" u="sng" dirty="0" smtClean="0"/>
              <a:t>Unused Official Receipts – cont’d</a:t>
            </a:r>
          </a:p>
          <a:p>
            <a:pPr marL="685800" lvl="1" indent="-514350">
              <a:spcBef>
                <a:spcPts val="0"/>
              </a:spcBef>
              <a:buFont typeface="+mj-lt"/>
              <a:buAutoNum type="arabicPeriod" startAt="2"/>
            </a:pPr>
            <a:r>
              <a:rPr lang="en-GB" dirty="0" smtClean="0"/>
              <a:t>May be </a:t>
            </a:r>
            <a:r>
              <a:rPr lang="en-GB" b="1" i="1" dirty="0" smtClean="0">
                <a:solidFill>
                  <a:schemeClr val="accent1">
                    <a:lumMod val="50000"/>
                  </a:schemeClr>
                </a:solidFill>
              </a:rPr>
              <a:t>CONVERTED  to INVOICE </a:t>
            </a:r>
          </a:p>
          <a:p>
            <a:pPr marL="1028700" lvl="2" indent="-514350">
              <a:spcBef>
                <a:spcPts val="0"/>
              </a:spcBef>
            </a:pPr>
            <a:r>
              <a:rPr lang="en-US" sz="2800" dirty="0"/>
              <a:t>T</a:t>
            </a:r>
            <a:r>
              <a:rPr lang="en-US" sz="2800" dirty="0" smtClean="0"/>
              <a:t>axpayers </a:t>
            </a:r>
            <a:r>
              <a:rPr lang="en-US" sz="2800" dirty="0"/>
              <a:t>shall be allowed to strikethrough the word "Official Receipt" [</a:t>
            </a:r>
            <a:r>
              <a:rPr lang="en-US" sz="2800" i="1" dirty="0"/>
              <a:t>e.g.</a:t>
            </a:r>
            <a:r>
              <a:rPr lang="en-US" sz="2800" dirty="0"/>
              <a:t>, </a:t>
            </a:r>
            <a:r>
              <a:rPr lang="en-US" sz="2800" strike="sngStrike" dirty="0"/>
              <a:t>Official Receipt</a:t>
            </a:r>
            <a:r>
              <a:rPr lang="en-US" sz="2800" dirty="0"/>
              <a:t>] on the face of the manual and loose leaf printed receipt and stamp "Invoice," "Cash Invoice," "Charge Invoice," "Credit Invoice," "Billing Invoice," "Service Invoice," or any name describing the </a:t>
            </a:r>
            <a:r>
              <a:rPr lang="en-US" sz="2800" dirty="0" smtClean="0"/>
              <a:t>transaction.</a:t>
            </a:r>
          </a:p>
          <a:p>
            <a:pPr marL="1028700" lvl="2" indent="-514350">
              <a:spcBef>
                <a:spcPts val="0"/>
              </a:spcBef>
            </a:pPr>
            <a:r>
              <a:rPr lang="en-US" sz="2800" dirty="0" smtClean="0"/>
              <a:t>To </a:t>
            </a:r>
            <a:r>
              <a:rPr lang="en-US" sz="2800" dirty="0"/>
              <a:t>be issued as primary invoice </a:t>
            </a:r>
            <a:r>
              <a:rPr lang="en-US" sz="2800" dirty="0" smtClean="0"/>
              <a:t>until </a:t>
            </a:r>
            <a:r>
              <a:rPr lang="en-US" sz="2800" b="1" i="1" dirty="0">
                <a:solidFill>
                  <a:schemeClr val="accent1">
                    <a:lumMod val="50000"/>
                  </a:schemeClr>
                </a:solidFill>
              </a:rPr>
              <a:t>December 31, 2024. </a:t>
            </a:r>
            <a:endParaRPr lang="en-US" sz="2800" b="1" i="1" dirty="0" smtClean="0">
              <a:solidFill>
                <a:schemeClr val="accent1">
                  <a:lumMod val="50000"/>
                </a:schemeClr>
              </a:solidFill>
            </a:endParaRPr>
          </a:p>
          <a:p>
            <a:pPr marL="1028700" lvl="2" indent="-514350">
              <a:spcBef>
                <a:spcPts val="0"/>
              </a:spcBef>
            </a:pPr>
            <a:r>
              <a:rPr lang="en-US" sz="2800" dirty="0" smtClean="0"/>
              <a:t>Valid </a:t>
            </a:r>
            <a:r>
              <a:rPr lang="en-US" sz="2800" dirty="0"/>
              <a:t>for claim of input tax by the </a:t>
            </a:r>
            <a:r>
              <a:rPr lang="en-US" sz="2800" dirty="0" smtClean="0"/>
              <a:t>buyer/purchaser when issued from </a:t>
            </a:r>
            <a:r>
              <a:rPr lang="en-US" sz="2800" b="1" i="1" dirty="0">
                <a:solidFill>
                  <a:schemeClr val="accent1">
                    <a:lumMod val="50000"/>
                  </a:schemeClr>
                </a:solidFill>
              </a:rPr>
              <a:t>January 22 to December 31, 2024</a:t>
            </a:r>
            <a:r>
              <a:rPr lang="en-US" sz="2800" dirty="0"/>
              <a:t>, </a:t>
            </a:r>
            <a:r>
              <a:rPr lang="en-US" sz="2800" dirty="0" smtClean="0"/>
              <a:t>provided that it contains all the necessary information to be reflected in a VAT Invoice.</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58</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350389077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9517" y="372473"/>
            <a:ext cx="8968996" cy="830617"/>
          </a:xfrm>
        </p:spPr>
        <p:txBody>
          <a:bodyPr/>
          <a:lstStyle/>
          <a:p>
            <a:pPr algn="ctr"/>
            <a:r>
              <a:rPr lang="en-GB" b="1" dirty="0" smtClean="0"/>
              <a:t>Transitory Provisions – cont’d  </a:t>
            </a:r>
            <a:endParaRPr lang="en-US" b="1" dirty="0"/>
          </a:p>
        </p:txBody>
      </p:sp>
      <p:sp>
        <p:nvSpPr>
          <p:cNvPr id="3" name="Content Placeholder 2"/>
          <p:cNvSpPr>
            <a:spLocks noGrp="1"/>
          </p:cNvSpPr>
          <p:nvPr>
            <p:ph idx="1"/>
          </p:nvPr>
        </p:nvSpPr>
        <p:spPr>
          <a:xfrm>
            <a:off x="931652" y="1263475"/>
            <a:ext cx="9739222" cy="5112545"/>
          </a:xfrm>
        </p:spPr>
        <p:txBody>
          <a:bodyPr>
            <a:noAutofit/>
          </a:bodyPr>
          <a:lstStyle/>
          <a:p>
            <a:pPr marL="173038" lvl="1" indent="-1588" algn="just">
              <a:buNone/>
            </a:pPr>
            <a:r>
              <a:rPr lang="en-GB" b="1" i="1" u="sng" dirty="0" smtClean="0"/>
              <a:t>Unused Official Receipts – cont’d</a:t>
            </a:r>
          </a:p>
          <a:p>
            <a:pPr marL="173038" lvl="1" indent="-1588" algn="just">
              <a:buNone/>
            </a:pPr>
            <a:endParaRPr lang="en-GB" b="1" i="1" u="sng" dirty="0" smtClean="0"/>
          </a:p>
          <a:p>
            <a:pPr marL="514350" lvl="2" indent="857250" algn="just">
              <a:spcBef>
                <a:spcPts val="0"/>
              </a:spcBef>
              <a:buNone/>
            </a:pPr>
            <a:r>
              <a:rPr lang="en-US" sz="3600" dirty="0" smtClean="0"/>
              <a:t>Any </a:t>
            </a:r>
            <a:r>
              <a:rPr lang="en-US" sz="3600" b="1" i="1" dirty="0">
                <a:solidFill>
                  <a:schemeClr val="accent1">
                    <a:lumMod val="50000"/>
                  </a:schemeClr>
                </a:solidFill>
              </a:rPr>
              <a:t>Official </a:t>
            </a:r>
            <a:r>
              <a:rPr lang="en-US" sz="3600" b="1" i="1" dirty="0" smtClean="0">
                <a:solidFill>
                  <a:schemeClr val="accent1">
                    <a:lumMod val="50000"/>
                  </a:schemeClr>
                </a:solidFill>
              </a:rPr>
              <a:t>Receipt</a:t>
            </a:r>
            <a:r>
              <a:rPr lang="en-US" sz="3600" dirty="0" smtClean="0"/>
              <a:t>, </a:t>
            </a:r>
            <a:r>
              <a:rPr lang="en-US" sz="3600" dirty="0"/>
              <a:t>whether stamped with "Invoice" or unstamped, </a:t>
            </a:r>
            <a:r>
              <a:rPr lang="en-US" sz="3600" b="1" i="1" dirty="0">
                <a:solidFill>
                  <a:schemeClr val="accent1">
                    <a:lumMod val="50000"/>
                  </a:schemeClr>
                </a:solidFill>
              </a:rPr>
              <a:t>issued after December 31, 2024</a:t>
            </a:r>
            <a:r>
              <a:rPr lang="en-US" sz="3600" dirty="0"/>
              <a:t>, will be considered </a:t>
            </a:r>
            <a:r>
              <a:rPr lang="en-US" sz="3600" dirty="0" smtClean="0"/>
              <a:t>as supplementary documents and shall </a:t>
            </a:r>
            <a:r>
              <a:rPr lang="en-US" sz="3600" b="1" i="1" dirty="0">
                <a:solidFill>
                  <a:schemeClr val="accent1">
                    <a:lumMod val="50000"/>
                  </a:schemeClr>
                </a:solidFill>
              </a:rPr>
              <a:t>no longer eligible for input tax claims</a:t>
            </a:r>
            <a:r>
              <a:rPr lang="en-US" sz="3600" dirty="0">
                <a:solidFill>
                  <a:schemeClr val="accent1">
                    <a:lumMod val="50000"/>
                  </a:schemeClr>
                </a:solidFill>
              </a:rPr>
              <a:t>.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59</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30426230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1227067" y="358585"/>
            <a:ext cx="9800112" cy="1356714"/>
          </a:xfrm>
        </p:spPr>
        <p:txBody>
          <a:bodyPr>
            <a:normAutofit/>
          </a:bodyPr>
          <a:lstStyle/>
          <a:p>
            <a:pPr algn="ctr"/>
            <a:r>
              <a:rPr lang="en-GB" b="1" dirty="0" smtClean="0"/>
              <a:t>BIR Revenue Issuances and other information covered by RR 2-2024</a:t>
            </a:r>
            <a:endParaRPr lang="en-US" b="1" dirty="0"/>
          </a:p>
        </p:txBody>
      </p:sp>
      <p:sp>
        <p:nvSpPr>
          <p:cNvPr id="3" name="Content Placeholder 2"/>
          <p:cNvSpPr>
            <a:spLocks noGrp="1"/>
          </p:cNvSpPr>
          <p:nvPr>
            <p:ph idx="1"/>
          </p:nvPr>
        </p:nvSpPr>
        <p:spPr/>
        <p:txBody>
          <a:bodyPr>
            <a:noAutofit/>
          </a:bodyPr>
          <a:lstStyle/>
          <a:p>
            <a:pPr marL="514350" lvl="0" indent="-514350">
              <a:spcBef>
                <a:spcPts val="600"/>
              </a:spcBef>
              <a:buClr>
                <a:schemeClr val="tx1"/>
              </a:buClr>
              <a:buFont typeface="+mj-lt"/>
              <a:buAutoNum type="arabicPeriod"/>
            </a:pPr>
            <a:r>
              <a:rPr lang="en-US" dirty="0"/>
              <a:t>Revenue </a:t>
            </a:r>
            <a:r>
              <a:rPr lang="en-US" dirty="0" smtClean="0"/>
              <a:t>Regulations</a:t>
            </a:r>
            <a:endParaRPr lang="en-US" dirty="0"/>
          </a:p>
          <a:p>
            <a:pPr marL="514350" indent="-514350">
              <a:spcBef>
                <a:spcPts val="600"/>
              </a:spcBef>
              <a:buClr>
                <a:schemeClr val="tx1"/>
              </a:buClr>
              <a:buFont typeface="+mj-lt"/>
              <a:buAutoNum type="arabicPeriod"/>
            </a:pPr>
            <a:r>
              <a:rPr lang="en-US" dirty="0" smtClean="0"/>
              <a:t>Revenue </a:t>
            </a:r>
            <a:r>
              <a:rPr lang="en-US" dirty="0"/>
              <a:t>Memorandum </a:t>
            </a:r>
            <a:r>
              <a:rPr lang="en-US" dirty="0" smtClean="0"/>
              <a:t>Circulars</a:t>
            </a:r>
            <a:endParaRPr lang="en-US" dirty="0"/>
          </a:p>
          <a:p>
            <a:pPr marL="514350" indent="-514350">
              <a:spcBef>
                <a:spcPts val="600"/>
              </a:spcBef>
              <a:buClr>
                <a:schemeClr val="tx1"/>
              </a:buClr>
              <a:buFont typeface="+mj-lt"/>
              <a:buAutoNum type="arabicPeriod"/>
            </a:pPr>
            <a:r>
              <a:rPr lang="en-US" dirty="0" smtClean="0"/>
              <a:t>Revenue </a:t>
            </a:r>
            <a:r>
              <a:rPr lang="en-US" dirty="0"/>
              <a:t>Memorandum </a:t>
            </a:r>
            <a:r>
              <a:rPr lang="en-US" dirty="0" smtClean="0"/>
              <a:t>Orders</a:t>
            </a:r>
            <a:endParaRPr lang="en-US" dirty="0"/>
          </a:p>
          <a:p>
            <a:pPr marL="514350" indent="-514350">
              <a:spcBef>
                <a:spcPts val="600"/>
              </a:spcBef>
              <a:buClr>
                <a:schemeClr val="tx1"/>
              </a:buClr>
              <a:buFont typeface="+mj-lt"/>
              <a:buAutoNum type="arabicPeriod"/>
            </a:pPr>
            <a:r>
              <a:rPr lang="en-US" dirty="0" smtClean="0"/>
              <a:t>Other </a:t>
            </a:r>
            <a:r>
              <a:rPr lang="en-US" dirty="0"/>
              <a:t>revenue </a:t>
            </a:r>
            <a:r>
              <a:rPr lang="en-US" dirty="0" smtClean="0"/>
              <a:t>issuances</a:t>
            </a:r>
            <a:endParaRPr lang="en-US" dirty="0"/>
          </a:p>
          <a:p>
            <a:pPr marL="514350" indent="-514350">
              <a:spcBef>
                <a:spcPts val="600"/>
              </a:spcBef>
              <a:buClr>
                <a:schemeClr val="tx1"/>
              </a:buClr>
              <a:buFont typeface="+mj-lt"/>
              <a:buAutoNum type="arabicPeriod"/>
            </a:pPr>
            <a:r>
              <a:rPr lang="en-US" dirty="0" smtClean="0"/>
              <a:t>Classification </a:t>
            </a:r>
            <a:r>
              <a:rPr lang="en-US" dirty="0"/>
              <a:t>of taxpayers including, but not limited to, top withholding </a:t>
            </a:r>
            <a:r>
              <a:rPr lang="en-US" dirty="0" smtClean="0"/>
              <a:t>agents</a:t>
            </a:r>
          </a:p>
          <a:p>
            <a:pPr marL="514350" indent="-514350">
              <a:spcBef>
                <a:spcPts val="600"/>
              </a:spcBef>
              <a:buClr>
                <a:schemeClr val="tx1"/>
              </a:buClr>
              <a:buFont typeface="+mj-lt"/>
              <a:buAutoNum type="arabicPeriod"/>
            </a:pPr>
            <a:r>
              <a:rPr lang="en-US" dirty="0" smtClean="0"/>
              <a:t>Cannot </a:t>
            </a:r>
            <a:r>
              <a:rPr lang="en-US" dirty="0"/>
              <a:t>be located (CBL) </a:t>
            </a:r>
            <a:r>
              <a:rPr lang="en-US" dirty="0" smtClean="0"/>
              <a:t>taxpayers</a:t>
            </a:r>
            <a:endParaRPr lang="en-US" dirty="0"/>
          </a:p>
        </p:txBody>
      </p:sp>
      <p:sp>
        <p:nvSpPr>
          <p:cNvPr id="4" name="Slide Number Placeholder 3"/>
          <p:cNvSpPr>
            <a:spLocks noGrp="1"/>
          </p:cNvSpPr>
          <p:nvPr>
            <p:ph type="sldNum" sz="quarter" idx="12"/>
          </p:nvPr>
        </p:nvSpPr>
        <p:spPr/>
        <p:txBody>
          <a:bodyPr/>
          <a:lstStyle/>
          <a:p>
            <a:fld id="{84C0F6EA-9046-4E24-AD8E-1CE160076AE9}" type="slidenum">
              <a:rPr lang="en-US" smtClean="0"/>
              <a:pPr/>
              <a:t>6</a:t>
            </a:fld>
            <a:endParaRPr lang="en-US" dirty="0"/>
          </a:p>
        </p:txBody>
      </p:sp>
    </p:spTree>
    <p:extLst>
      <p:ext uri="{BB962C8B-B14F-4D97-AF65-F5344CB8AC3E}">
        <p14:creationId xmlns:p14="http://schemas.microsoft.com/office/powerpoint/2010/main" val="1162017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4524" y="927001"/>
            <a:ext cx="10831290" cy="5601390"/>
          </a:xfrm>
        </p:spPr>
        <p:txBody>
          <a:bodyPr>
            <a:noAutofit/>
          </a:bodyPr>
          <a:lstStyle/>
          <a:p>
            <a:r>
              <a:rPr lang="en-US" sz="2600" b="1" i="1" u="sng" dirty="0"/>
              <a:t>Cash Register Machines (CRM) and Point-of-Sales (POS) Machines and E-receipting or Electronic Invoicing Software</a:t>
            </a:r>
            <a:r>
              <a:rPr lang="en-US" sz="2600" i="1" u="sng" dirty="0"/>
              <a:t> </a:t>
            </a:r>
            <a:endParaRPr lang="en-US" sz="2600" i="1" u="sng" dirty="0" smtClean="0"/>
          </a:p>
          <a:p>
            <a:pPr>
              <a:spcBef>
                <a:spcPts val="0"/>
              </a:spcBef>
            </a:pPr>
            <a:endParaRPr lang="en-US" sz="2600" i="1" u="sng" dirty="0" smtClean="0"/>
          </a:p>
          <a:p>
            <a:pPr marL="630238" indent="-457200">
              <a:spcBef>
                <a:spcPts val="0"/>
              </a:spcBef>
              <a:buClrTx/>
              <a:buFont typeface="Wingdings" panose="05000000000000000000" pitchFamily="2" charset="2"/>
              <a:buChar char="Ø"/>
            </a:pPr>
            <a:r>
              <a:rPr lang="en-US" sz="2600" dirty="0"/>
              <a:t>T</a:t>
            </a:r>
            <a:r>
              <a:rPr lang="en-US" sz="2600" dirty="0" smtClean="0"/>
              <a:t>he words “Official </a:t>
            </a:r>
            <a:r>
              <a:rPr lang="en-US" sz="2600" dirty="0"/>
              <a:t>Receipt (OR</a:t>
            </a:r>
            <a:r>
              <a:rPr lang="en-US" sz="2600" dirty="0" smtClean="0"/>
              <a:t>)” may be changed to </a:t>
            </a:r>
            <a:r>
              <a:rPr lang="en-US" sz="2600" dirty="0"/>
              <a:t>"Invoice," "Cash Invoice," "Charge Invoice," "Credit Invoice," "Billing Invoice," "Service Invoice," or any name describing the </a:t>
            </a:r>
            <a:r>
              <a:rPr lang="en-US" sz="2600" dirty="0" smtClean="0"/>
              <a:t>transaction.</a:t>
            </a:r>
          </a:p>
          <a:p>
            <a:pPr marL="630238" indent="-457200">
              <a:spcBef>
                <a:spcPts val="0"/>
              </a:spcBef>
              <a:buClrTx/>
              <a:buFont typeface="Wingdings" panose="05000000000000000000" pitchFamily="2" charset="2"/>
              <a:buChar char="Ø"/>
            </a:pPr>
            <a:r>
              <a:rPr lang="en-US" sz="2600" dirty="0" smtClean="0"/>
              <a:t>The </a:t>
            </a:r>
            <a:r>
              <a:rPr lang="en-US" sz="2600" dirty="0"/>
              <a:t>serial number of the renamed Invoice </a:t>
            </a:r>
            <a:r>
              <a:rPr lang="en-US" sz="2600" dirty="0" smtClean="0"/>
              <a:t>shall continue </a:t>
            </a:r>
            <a:r>
              <a:rPr lang="en-US" sz="2600" dirty="0"/>
              <a:t>the last series of the previously approved Official </a:t>
            </a:r>
            <a:r>
              <a:rPr lang="en-US" sz="2600" dirty="0" smtClean="0"/>
              <a:t>Receipt.</a:t>
            </a:r>
          </a:p>
          <a:p>
            <a:pPr marL="630238" indent="-457200">
              <a:spcBef>
                <a:spcPts val="0"/>
              </a:spcBef>
              <a:buClrTx/>
              <a:buFont typeface="Wingdings" panose="05000000000000000000" pitchFamily="2" charset="2"/>
              <a:buChar char="Ø"/>
            </a:pPr>
            <a:r>
              <a:rPr lang="en-US" sz="2600" dirty="0" smtClean="0"/>
              <a:t>A Notice, </a:t>
            </a:r>
            <a:r>
              <a:rPr lang="en-US" sz="2600" dirty="0"/>
              <a:t>indicating the starting serial number of the converted Invoice, </a:t>
            </a:r>
            <a:r>
              <a:rPr lang="en-US" sz="2600" dirty="0" smtClean="0"/>
              <a:t>shall be submitted to </a:t>
            </a:r>
            <a:r>
              <a:rPr lang="en-US" sz="2600" dirty="0"/>
              <a:t>the </a:t>
            </a:r>
            <a:r>
              <a:rPr lang="en-US" sz="2600" dirty="0" smtClean="0"/>
              <a:t>office where </a:t>
            </a:r>
            <a:r>
              <a:rPr lang="en-US" sz="2600" dirty="0"/>
              <a:t>the machines are </a:t>
            </a:r>
            <a:r>
              <a:rPr lang="en-US" sz="2600" dirty="0" smtClean="0"/>
              <a:t>registered.</a:t>
            </a:r>
          </a:p>
          <a:p>
            <a:pPr marL="630238" indent="-457200">
              <a:spcBef>
                <a:spcPts val="0"/>
              </a:spcBef>
              <a:buClrTx/>
              <a:buFont typeface="Wingdings" panose="05000000000000000000" pitchFamily="2" charset="2"/>
              <a:buChar char="Ø"/>
            </a:pPr>
            <a:r>
              <a:rPr lang="en-GB" sz="2600" dirty="0" smtClean="0"/>
              <a:t>Official Receipts issued from CRM/POS, etc. are still valid as primary document until </a:t>
            </a:r>
            <a:r>
              <a:rPr lang="en-GB" sz="2600" b="1" i="1" dirty="0" smtClean="0">
                <a:solidFill>
                  <a:schemeClr val="accent1">
                    <a:lumMod val="50000"/>
                  </a:schemeClr>
                </a:solidFill>
              </a:rPr>
              <a:t>June 30, 2024</a:t>
            </a:r>
            <a:r>
              <a:rPr lang="en-GB" sz="2600" dirty="0" smtClean="0"/>
              <a:t>.</a:t>
            </a:r>
            <a:endParaRPr lang="en-US" sz="2600"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60</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Title 1"/>
          <p:cNvSpPr>
            <a:spLocks noGrp="1"/>
          </p:cNvSpPr>
          <p:nvPr>
            <p:ph type="title"/>
          </p:nvPr>
        </p:nvSpPr>
        <p:spPr>
          <a:xfrm>
            <a:off x="1286608" y="208169"/>
            <a:ext cx="9800112" cy="830617"/>
          </a:xfrm>
        </p:spPr>
        <p:txBody>
          <a:bodyPr/>
          <a:lstStyle/>
          <a:p>
            <a:pPr algn="ctr"/>
            <a:r>
              <a:rPr lang="en-GB" b="1" dirty="0" smtClean="0"/>
              <a:t>Transitory Provisions – cont’d  </a:t>
            </a:r>
            <a:endParaRPr lang="en-US" b="1" dirty="0"/>
          </a:p>
        </p:txBody>
      </p:sp>
      <p:sp>
        <p:nvSpPr>
          <p:cNvPr id="2" name="Footer Placeholder 1"/>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422352227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1406" y="2530694"/>
            <a:ext cx="9800112" cy="764956"/>
          </a:xfrm>
        </p:spPr>
        <p:txBody>
          <a:bodyPr>
            <a:normAutofit/>
          </a:bodyPr>
          <a:lstStyle/>
          <a:p>
            <a:pPr algn="ctr"/>
            <a:r>
              <a:rPr lang="en-GB" sz="4400" b="1" dirty="0" smtClean="0">
                <a:solidFill>
                  <a:srgbClr val="0000FF"/>
                </a:solidFill>
              </a:rPr>
              <a:t>END OF RR 7-2024</a:t>
            </a:r>
            <a:endParaRPr lang="en-US" sz="4400" b="1" dirty="0">
              <a:solidFill>
                <a:srgbClr val="FF0000"/>
              </a:solidFill>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61</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RR7-2024 (Registration and Invoicing)</a:t>
            </a:r>
            <a:endParaRPr kumimoji="0" lang="en-US" sz="1100" b="0"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1867080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Grp="1" noChangeArrowheads="1"/>
          </p:cNvSpPr>
          <p:nvPr>
            <p:ph type="ctrTitle"/>
          </p:nvPr>
        </p:nvSpPr>
        <p:spPr bwMode="auto">
          <a:xfrm>
            <a:off x="1116962" y="1544295"/>
            <a:ext cx="1080725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effectLst/>
                <a:latin typeface="Candara" panose="020E0502030303020204" pitchFamily="34" charset="0"/>
              </a:rPr>
              <a:t>REVENUE REGULATIONS NO. 3-2024</a:t>
            </a:r>
          </a:p>
        </p:txBody>
      </p:sp>
      <p:sp>
        <p:nvSpPr>
          <p:cNvPr id="2" name="Rectangle 1"/>
          <p:cNvSpPr/>
          <p:nvPr/>
        </p:nvSpPr>
        <p:spPr>
          <a:xfrm>
            <a:off x="728781" y="2970304"/>
            <a:ext cx="11195435" cy="2369880"/>
          </a:xfrm>
          <a:prstGeom prst="rect">
            <a:avLst/>
          </a:prstGeom>
        </p:spPr>
        <p:txBody>
          <a:bodyPr wrap="square">
            <a:spAutoFit/>
          </a:bodyPr>
          <a:lstStyle/>
          <a:p>
            <a:pPr marL="517525" marR="0" lvl="0" indent="-517525" algn="l" defTabSz="914400"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kumimoji="0" lang="en-GB" sz="3200" b="0" i="1" u="none" strike="noStrike" kern="1200" cap="none" spc="0" normalizeH="0" baseline="0" noProof="0" dirty="0" smtClean="0">
                <a:ln>
                  <a:noFill/>
                </a:ln>
                <a:solidFill>
                  <a:prstClr val="black"/>
                </a:solidFill>
                <a:effectLst/>
                <a:uLnTx/>
                <a:uFillTx/>
                <a:latin typeface="Candara" panose="020E0502030303020204" pitchFamily="34" charset="0"/>
                <a:ea typeface="+mn-ea"/>
                <a:cs typeface="+mn-cs"/>
              </a:rPr>
              <a:t>Amendments to VAT and Percentage Tax Provisions</a:t>
            </a:r>
            <a:endParaRPr kumimoji="0" lang="en-GB" sz="3200" b="0" i="1"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a:p>
            <a:pPr marL="517525" marR="0" lvl="0" indent="-517525" algn="l" defTabSz="914400"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kumimoji="0" lang="en-GB" sz="3200" b="0" i="1" u="none" strike="noStrike" kern="1200" cap="none" spc="0" normalizeH="0" baseline="0" noProof="0" dirty="0" smtClean="0">
                <a:ln>
                  <a:noFill/>
                </a:ln>
                <a:solidFill>
                  <a:prstClr val="black"/>
                </a:solidFill>
                <a:effectLst/>
                <a:uLnTx/>
                <a:uFillTx/>
                <a:latin typeface="Candara" panose="020E0502030303020204" pitchFamily="34" charset="0"/>
                <a:ea typeface="+mn-ea"/>
                <a:cs typeface="+mn-cs"/>
              </a:rPr>
              <a:t>Effectivity is 15 days from publication in the Official Gazette or the BIR Website, whichever came first</a:t>
            </a:r>
          </a:p>
          <a:p>
            <a:pPr marL="517525" marR="0" lvl="0" indent="-517525" algn="l" defTabSz="914400"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kumimoji="0" lang="en-GB" sz="3200" b="0" i="1" u="none" strike="noStrike" kern="1200" cap="none" spc="0" normalizeH="0" baseline="0" noProof="0" dirty="0" smtClean="0">
                <a:ln>
                  <a:noFill/>
                </a:ln>
                <a:solidFill>
                  <a:prstClr val="black"/>
                </a:solidFill>
                <a:effectLst/>
                <a:uLnTx/>
                <a:uFillTx/>
                <a:latin typeface="Candara" panose="020E0502030303020204" pitchFamily="34" charset="0"/>
                <a:ea typeface="+mn-ea"/>
                <a:cs typeface="+mn-cs"/>
              </a:rPr>
              <a:t>Posted on BIR Website on </a:t>
            </a:r>
            <a:r>
              <a:rPr kumimoji="0" lang="en-GB" sz="3200" b="0" i="1" u="none" strike="noStrike" kern="1200" cap="none" spc="0" normalizeH="0" baseline="0" noProof="0" dirty="0">
                <a:ln>
                  <a:noFill/>
                </a:ln>
                <a:solidFill>
                  <a:prstClr val="black"/>
                </a:solidFill>
                <a:effectLst/>
                <a:uLnTx/>
                <a:uFillTx/>
                <a:latin typeface="Candara" panose="020E0502030303020204" pitchFamily="34" charset="0"/>
                <a:ea typeface="+mn-ea"/>
                <a:cs typeface="+mn-cs"/>
              </a:rPr>
              <a:t>April 12, </a:t>
            </a:r>
            <a:r>
              <a:rPr kumimoji="0" lang="en-GB" sz="3200" b="0" i="1" u="none" strike="noStrike" kern="1200" cap="none" spc="0" normalizeH="0" baseline="0" noProof="0" dirty="0" smtClean="0">
                <a:ln>
                  <a:noFill/>
                </a:ln>
                <a:solidFill>
                  <a:prstClr val="black"/>
                </a:solidFill>
                <a:effectLst/>
                <a:uLnTx/>
                <a:uFillTx/>
                <a:latin typeface="Candara" panose="020E0502030303020204" pitchFamily="34" charset="0"/>
                <a:ea typeface="+mn-ea"/>
                <a:cs typeface="+mn-cs"/>
              </a:rPr>
              <a:t>2024, effective </a:t>
            </a:r>
            <a:r>
              <a:rPr kumimoji="0" lang="en-GB" sz="3200" b="0" i="1" u="none" strike="noStrike" kern="1200" cap="none" spc="0" normalizeH="0" baseline="0" noProof="0" dirty="0">
                <a:ln>
                  <a:noFill/>
                </a:ln>
                <a:solidFill>
                  <a:prstClr val="black"/>
                </a:solidFill>
                <a:effectLst/>
                <a:uLnTx/>
                <a:uFillTx/>
                <a:latin typeface="Candara" panose="020E0502030303020204" pitchFamily="34" charset="0"/>
                <a:ea typeface="+mn-ea"/>
                <a:cs typeface="+mn-cs"/>
              </a:rPr>
              <a:t>April 27, </a:t>
            </a:r>
            <a:r>
              <a:rPr kumimoji="0" lang="en-GB" sz="3200" b="0" i="1" u="none" strike="noStrike" kern="1200" cap="none" spc="0" normalizeH="0" baseline="0" noProof="0" dirty="0" smtClean="0">
                <a:ln>
                  <a:noFill/>
                </a:ln>
                <a:solidFill>
                  <a:prstClr val="black"/>
                </a:solidFill>
                <a:effectLst/>
                <a:uLnTx/>
                <a:uFillTx/>
                <a:latin typeface="Candara" panose="020E0502030303020204" pitchFamily="34" charset="0"/>
                <a:ea typeface="+mn-ea"/>
                <a:cs typeface="+mn-cs"/>
              </a:rPr>
              <a:t>2024</a:t>
            </a:r>
          </a:p>
        </p:txBody>
      </p:sp>
      <p:sp>
        <p:nvSpPr>
          <p:cNvPr id="6" name="Footer Placeholder 5"/>
          <p:cNvSpPr>
            <a:spLocks noGrp="1"/>
          </p:cNvSpPr>
          <p:nvPr>
            <p:ph type="ftr" sz="quarter" idx="1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 3-2024 (VAT)</a:t>
            </a:r>
            <a:endParaRPr kumimoji="0" lang="en-US" sz="1200" b="0" i="0"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63C82B-BB9A-4B6D-9EC2-6AEA76B2E3B9}" type="slidenum">
              <a:rPr kumimoji="0" lang="en-US" sz="20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62</a:t>
            </a:fld>
            <a:endParaRPr kumimoji="0" lang="en-US" sz="20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43784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left)">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left)">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1288949" y="271889"/>
            <a:ext cx="9800112" cy="697375"/>
          </a:xfrm>
        </p:spPr>
        <p:txBody>
          <a:bodyPr>
            <a:normAutofit fontScale="90000"/>
          </a:bodyPr>
          <a:lstStyle/>
          <a:p>
            <a:pPr algn="ctr"/>
            <a:r>
              <a:rPr lang="en-PH" b="1" dirty="0" smtClean="0"/>
              <a:t>Affected  NIRC Provisions on </a:t>
            </a:r>
            <a:r>
              <a:rPr lang="en-PH" b="1" dirty="0"/>
              <a:t>VAT</a:t>
            </a:r>
          </a:p>
        </p:txBody>
      </p:sp>
      <p:sp>
        <p:nvSpPr>
          <p:cNvPr id="3" name="Content Placeholder 2"/>
          <p:cNvSpPr>
            <a:spLocks noGrp="1"/>
          </p:cNvSpPr>
          <p:nvPr>
            <p:ph idx="1"/>
          </p:nvPr>
        </p:nvSpPr>
        <p:spPr>
          <a:xfrm>
            <a:off x="864524" y="1146504"/>
            <a:ext cx="10789763" cy="5711496"/>
          </a:xfrm>
        </p:spPr>
        <p:txBody>
          <a:bodyPr>
            <a:noAutofit/>
          </a:bodyPr>
          <a:lstStyle/>
          <a:p>
            <a:pPr marL="514350" lvl="0" indent="-514350">
              <a:spcBef>
                <a:spcPts val="600"/>
              </a:spcBef>
              <a:buClrTx/>
              <a:buFont typeface="+mj-lt"/>
              <a:buAutoNum type="arabicPeriod"/>
            </a:pPr>
            <a:r>
              <a:rPr lang="en-US" sz="2800" i="1" dirty="0"/>
              <a:t>SEC. 106. </a:t>
            </a:r>
            <a:r>
              <a:rPr lang="en-US" sz="2800" i="1" dirty="0" smtClean="0"/>
              <a:t>VAT on </a:t>
            </a:r>
            <a:r>
              <a:rPr lang="en-US" sz="2800" i="1" dirty="0"/>
              <a:t>Sale of Goods or Properties</a:t>
            </a:r>
            <a:endParaRPr lang="en-US" sz="2800" dirty="0"/>
          </a:p>
          <a:p>
            <a:pPr marL="514350" lvl="0" indent="-514350">
              <a:spcBef>
                <a:spcPts val="600"/>
              </a:spcBef>
              <a:buClrTx/>
              <a:buFont typeface="+mj-lt"/>
              <a:buAutoNum type="arabicPeriod"/>
            </a:pPr>
            <a:r>
              <a:rPr lang="en-US" sz="2800" i="1" dirty="0"/>
              <a:t>SEC. 108. </a:t>
            </a:r>
            <a:r>
              <a:rPr lang="en-US" sz="2800" i="1" dirty="0" smtClean="0"/>
              <a:t>VAT </a:t>
            </a:r>
            <a:r>
              <a:rPr lang="en-US" sz="2800" i="1" dirty="0"/>
              <a:t>on Sale of Services and Use or Lease of Properties</a:t>
            </a:r>
            <a:endParaRPr lang="en-US" sz="2800" dirty="0"/>
          </a:p>
          <a:p>
            <a:pPr marL="514350" lvl="0" indent="-514350">
              <a:spcBef>
                <a:spcPts val="600"/>
              </a:spcBef>
              <a:buClrTx/>
              <a:buFont typeface="+mj-lt"/>
              <a:buAutoNum type="arabicPeriod"/>
            </a:pPr>
            <a:r>
              <a:rPr lang="en-US" sz="2800" i="1" dirty="0"/>
              <a:t>SEC. 109. </a:t>
            </a:r>
            <a:r>
              <a:rPr lang="en-US" sz="2800" i="1" dirty="0" smtClean="0"/>
              <a:t>VAT - Exempt </a:t>
            </a:r>
            <a:r>
              <a:rPr lang="en-US" sz="2800" i="1" dirty="0"/>
              <a:t>Transactions</a:t>
            </a:r>
            <a:endParaRPr lang="en-US" sz="2800" dirty="0"/>
          </a:p>
          <a:p>
            <a:pPr marL="514350" lvl="0" indent="-514350">
              <a:spcBef>
                <a:spcPts val="600"/>
              </a:spcBef>
              <a:buClrTx/>
              <a:buFont typeface="+mj-lt"/>
              <a:buAutoNum type="arabicPeriod"/>
            </a:pPr>
            <a:r>
              <a:rPr lang="en-US" sz="2800" i="1" dirty="0"/>
              <a:t>SEC. 110. Tax Credits</a:t>
            </a:r>
            <a:endParaRPr lang="en-US" sz="2800" dirty="0"/>
          </a:p>
          <a:p>
            <a:pPr marL="514350" lvl="0" indent="-514350">
              <a:spcBef>
                <a:spcPts val="600"/>
              </a:spcBef>
              <a:buClrTx/>
              <a:buFont typeface="+mj-lt"/>
              <a:buAutoNum type="arabicPeriod"/>
            </a:pPr>
            <a:r>
              <a:rPr lang="en-US" sz="2800" i="1" dirty="0"/>
              <a:t>SEC. 112. Refunds of Input Tax</a:t>
            </a:r>
            <a:endParaRPr lang="en-US" sz="2800" dirty="0"/>
          </a:p>
          <a:p>
            <a:pPr marL="514350" lvl="0" indent="-514350" defTabSz="884238">
              <a:spcBef>
                <a:spcPts val="600"/>
              </a:spcBef>
              <a:buClrTx/>
              <a:buFont typeface="+mj-lt"/>
              <a:buAutoNum type="arabicPeriod"/>
            </a:pPr>
            <a:r>
              <a:rPr lang="en-US" sz="2800" i="1" dirty="0"/>
              <a:t>SEC. 113. Invoicing and Accounting Requirements for VAT-Registered </a:t>
            </a:r>
            <a:r>
              <a:rPr lang="en-US" sz="2800" i="1" dirty="0" smtClean="0"/>
              <a:t>		Persons</a:t>
            </a:r>
            <a:endParaRPr lang="en-US" sz="2800" dirty="0"/>
          </a:p>
          <a:p>
            <a:pPr marL="514350" lvl="0" indent="-514350">
              <a:spcBef>
                <a:spcPts val="600"/>
              </a:spcBef>
              <a:buClrTx/>
              <a:buFont typeface="+mj-lt"/>
              <a:buAutoNum type="arabicPeriod"/>
            </a:pPr>
            <a:r>
              <a:rPr lang="en-US" sz="2800" i="1" dirty="0"/>
              <a:t>SEC. 114. Return and Payment of Value-Added Tax</a:t>
            </a:r>
            <a:endParaRPr lang="en-US" sz="2800" dirty="0"/>
          </a:p>
          <a:p>
            <a:pPr marL="514350" lvl="0" indent="-514350">
              <a:spcBef>
                <a:spcPts val="600"/>
              </a:spcBef>
              <a:buClrTx/>
              <a:buFont typeface="+mj-lt"/>
              <a:buAutoNum type="arabicPeriod"/>
              <a:tabLst>
                <a:tab pos="1768475" algn="l"/>
              </a:tabLst>
            </a:pPr>
            <a:r>
              <a:rPr lang="en-US" sz="2800" i="1" dirty="0"/>
              <a:t>SEC. 115. Power of the Commissioner to Suspend the Business </a:t>
            </a:r>
            <a:r>
              <a:rPr lang="en-US" sz="2800" i="1" dirty="0" smtClean="0"/>
              <a:t>				Operations </a:t>
            </a:r>
            <a:r>
              <a:rPr lang="en-US" sz="2800" i="1" dirty="0"/>
              <a:t>of a </a:t>
            </a:r>
            <a:r>
              <a:rPr lang="en-US" sz="2800" i="1" dirty="0" smtClean="0"/>
              <a:t>Taxpayer</a:t>
            </a:r>
            <a:endParaRPr lang="en-US" sz="2800"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63</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 3-2024 (VAT)</a:t>
            </a:r>
            <a:endParaRPr kumimoji="0" lang="en-US" sz="1400" b="0" i="1"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2828350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8949" y="632815"/>
            <a:ext cx="9800112" cy="697375"/>
          </a:xfrm>
        </p:spPr>
        <p:txBody>
          <a:bodyPr>
            <a:normAutofit fontScale="90000"/>
          </a:bodyPr>
          <a:lstStyle/>
          <a:p>
            <a:pPr algn="ctr"/>
            <a:r>
              <a:rPr lang="en-PH" b="1" dirty="0" smtClean="0"/>
              <a:t>Affected NIRC Provisions on Percentage Tax </a:t>
            </a:r>
            <a:endParaRPr lang="en-PH" b="1" dirty="0"/>
          </a:p>
        </p:txBody>
      </p:sp>
      <p:sp>
        <p:nvSpPr>
          <p:cNvPr id="3" name="Content Placeholder 2"/>
          <p:cNvSpPr>
            <a:spLocks noGrp="1"/>
          </p:cNvSpPr>
          <p:nvPr>
            <p:ph idx="1"/>
          </p:nvPr>
        </p:nvSpPr>
        <p:spPr>
          <a:xfrm>
            <a:off x="864524" y="1655462"/>
            <a:ext cx="11102195" cy="3796432"/>
          </a:xfrm>
        </p:spPr>
        <p:txBody>
          <a:bodyPr>
            <a:noAutofit/>
          </a:bodyPr>
          <a:lstStyle/>
          <a:p>
            <a:pPr marL="514350" lvl="0" indent="-514350" algn="just">
              <a:spcBef>
                <a:spcPts val="600"/>
              </a:spcBef>
              <a:buClrTx/>
              <a:buFont typeface="+mj-lt"/>
              <a:buAutoNum type="arabicPeriod"/>
              <a:tabLst>
                <a:tab pos="1828800" algn="l"/>
              </a:tabLst>
            </a:pPr>
            <a:r>
              <a:rPr lang="en-US" sz="2800" i="1" dirty="0" smtClean="0"/>
              <a:t>Sec. </a:t>
            </a:r>
            <a:r>
              <a:rPr lang="en-US" sz="2800" i="1" dirty="0"/>
              <a:t>116. Tax on Persons Exempt from Value-Added Tax </a:t>
            </a:r>
            <a:endParaRPr lang="en-US" sz="2800" i="1" dirty="0" smtClean="0"/>
          </a:p>
          <a:p>
            <a:pPr marL="1716088" lvl="0" algn="just">
              <a:spcBef>
                <a:spcPts val="600"/>
              </a:spcBef>
              <a:buClrTx/>
              <a:tabLst>
                <a:tab pos="1828800" algn="l"/>
              </a:tabLst>
            </a:pPr>
            <a:r>
              <a:rPr lang="en-US" sz="2800" i="1" dirty="0" smtClean="0"/>
              <a:t>[except those exempt under Section </a:t>
            </a:r>
            <a:r>
              <a:rPr lang="en-US" sz="2800" i="1" dirty="0"/>
              <a:t>109 (CC</a:t>
            </a:r>
            <a:r>
              <a:rPr lang="en-US" sz="2800" i="1" dirty="0" smtClean="0"/>
              <a:t>)]</a:t>
            </a:r>
            <a:endParaRPr lang="en-US" sz="2800" i="1" dirty="0"/>
          </a:p>
          <a:p>
            <a:pPr marL="514350" lvl="0" indent="-514350" algn="just" defTabSz="366713">
              <a:spcBef>
                <a:spcPts val="600"/>
              </a:spcBef>
              <a:buClrTx/>
              <a:buFont typeface="+mj-lt"/>
              <a:buAutoNum type="arabicPeriod"/>
              <a:tabLst>
                <a:tab pos="1768475" algn="l"/>
              </a:tabLst>
            </a:pPr>
            <a:r>
              <a:rPr lang="en-US" sz="2800" i="1" dirty="0" smtClean="0"/>
              <a:t>Sec. </a:t>
            </a:r>
            <a:r>
              <a:rPr lang="en-US" sz="2800" i="1" dirty="0"/>
              <a:t>117. Percentage Tax on Domestic Carriers and Keepers of Garages </a:t>
            </a:r>
            <a:r>
              <a:rPr lang="en-US" sz="2800" i="1" dirty="0" smtClean="0"/>
              <a:t>			(</a:t>
            </a:r>
            <a:r>
              <a:rPr lang="en-US" sz="2800" i="1" dirty="0"/>
              <a:t>Passengers)</a:t>
            </a:r>
          </a:p>
          <a:p>
            <a:pPr marL="514350" lvl="0" indent="-514350" algn="just">
              <a:spcBef>
                <a:spcPts val="600"/>
              </a:spcBef>
              <a:buClrTx/>
              <a:buFont typeface="+mj-lt"/>
              <a:buAutoNum type="arabicPeriod"/>
            </a:pPr>
            <a:r>
              <a:rPr lang="en-US" sz="2800" i="1" dirty="0" smtClean="0"/>
              <a:t>Sec</a:t>
            </a:r>
            <a:r>
              <a:rPr lang="en-US" sz="2800" i="1" dirty="0"/>
              <a:t>. 118.  International Carriers (Air and Sea)</a:t>
            </a:r>
          </a:p>
          <a:p>
            <a:pPr marL="514350" lvl="0" indent="-514350" algn="just">
              <a:spcBef>
                <a:spcPts val="600"/>
              </a:spcBef>
              <a:buClrTx/>
              <a:buFont typeface="+mj-lt"/>
              <a:buAutoNum type="arabicPeriod"/>
            </a:pPr>
            <a:r>
              <a:rPr lang="en-US" sz="2800" i="1" dirty="0" smtClean="0"/>
              <a:t>Sec</a:t>
            </a:r>
            <a:r>
              <a:rPr lang="en-US" sz="2800" i="1" dirty="0"/>
              <a:t>. 119. Tax on </a:t>
            </a:r>
            <a:r>
              <a:rPr lang="en-US" sz="2800" i="1" dirty="0" smtClean="0"/>
              <a:t>Franchises</a:t>
            </a:r>
          </a:p>
          <a:p>
            <a:pPr marL="514350" lvl="0" indent="-514350" algn="just">
              <a:spcBef>
                <a:spcPts val="600"/>
              </a:spcBef>
              <a:buClrTx/>
              <a:buFont typeface="+mj-lt"/>
              <a:buAutoNum type="arabicPeriod"/>
              <a:tabLst>
                <a:tab pos="1828800" algn="l"/>
              </a:tabLst>
            </a:pPr>
            <a:r>
              <a:rPr lang="en-GB" sz="2800" i="1" dirty="0" smtClean="0"/>
              <a:t>Sec. </a:t>
            </a:r>
            <a:r>
              <a:rPr lang="en-GB" sz="2800" i="1" dirty="0"/>
              <a:t>120. Tax on Overseas Dispatch, Message or Conversation </a:t>
            </a:r>
            <a:r>
              <a:rPr lang="en-GB" sz="2800" i="1" dirty="0" smtClean="0"/>
              <a:t>			Originating </a:t>
            </a:r>
            <a:r>
              <a:rPr lang="en-GB" sz="2800" i="1" dirty="0"/>
              <a:t>from the </a:t>
            </a:r>
            <a:r>
              <a:rPr lang="en-GB" sz="2800" i="1" dirty="0" smtClean="0"/>
              <a:t>Philippines</a:t>
            </a:r>
            <a:endParaRPr lang="en-US" sz="2800" i="1" dirty="0" smtClean="0"/>
          </a:p>
          <a:p>
            <a:pPr marL="514350" lvl="0" indent="-514350" algn="just">
              <a:spcBef>
                <a:spcPts val="600"/>
              </a:spcBef>
              <a:buClrTx/>
              <a:buFont typeface="+mj-lt"/>
              <a:buAutoNum type="arabicPeriod"/>
            </a:pPr>
            <a:r>
              <a:rPr lang="en-US" sz="2800" i="1" dirty="0" smtClean="0"/>
              <a:t>Sec</a:t>
            </a:r>
            <a:r>
              <a:rPr lang="en-US" sz="2800" i="1" dirty="0"/>
              <a:t>. 128</a:t>
            </a:r>
            <a:r>
              <a:rPr lang="en-US" sz="2800" i="1" dirty="0" smtClean="0"/>
              <a:t>.</a:t>
            </a:r>
            <a:r>
              <a:rPr lang="en-GB" sz="2800" i="1" dirty="0" smtClean="0"/>
              <a:t> </a:t>
            </a:r>
            <a:r>
              <a:rPr lang="en-GB" sz="2800" i="1" dirty="0"/>
              <a:t>Returns and Payment of Percentage Taxes. </a:t>
            </a:r>
            <a:endParaRPr lang="en-US" sz="2800" i="1"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64</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 3-2024 (VAT)</a:t>
            </a:r>
            <a:endParaRPr kumimoji="0" lang="en-US" sz="1400" b="0" i="1"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112422593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Salient Features on amendments on VAT and PT</a:t>
            </a:r>
            <a:endParaRPr lang="en-US" b="1" dirty="0"/>
          </a:p>
        </p:txBody>
      </p:sp>
      <p:sp>
        <p:nvSpPr>
          <p:cNvPr id="3" name="Content Placeholder 2"/>
          <p:cNvSpPr>
            <a:spLocks noGrp="1"/>
          </p:cNvSpPr>
          <p:nvPr>
            <p:ph idx="1"/>
          </p:nvPr>
        </p:nvSpPr>
        <p:spPr>
          <a:xfrm>
            <a:off x="461907" y="1436004"/>
            <a:ext cx="11247120" cy="4818148"/>
          </a:xfrm>
        </p:spPr>
        <p:txBody>
          <a:bodyPr>
            <a:noAutofit/>
          </a:bodyPr>
          <a:lstStyle/>
          <a:p>
            <a:pPr algn="just">
              <a:buClrTx/>
            </a:pPr>
            <a:r>
              <a:rPr lang="en-GB" b="1" i="1" u="sng" dirty="0" smtClean="0"/>
              <a:t>Shift from </a:t>
            </a:r>
            <a:r>
              <a:rPr lang="en-GB" b="1" i="1" u="sng" dirty="0" smtClean="0">
                <a:solidFill>
                  <a:schemeClr val="accent1">
                    <a:lumMod val="50000"/>
                  </a:schemeClr>
                </a:solidFill>
              </a:rPr>
              <a:t>cash basis </a:t>
            </a:r>
            <a:r>
              <a:rPr lang="en-GB" b="1" i="1" u="sng" dirty="0" smtClean="0"/>
              <a:t>to </a:t>
            </a:r>
            <a:r>
              <a:rPr lang="en-GB" b="1" i="1" u="sng" dirty="0">
                <a:solidFill>
                  <a:schemeClr val="accent1">
                    <a:lumMod val="50000"/>
                  </a:schemeClr>
                </a:solidFill>
              </a:rPr>
              <a:t>accrual basis</a:t>
            </a:r>
          </a:p>
          <a:p>
            <a:pPr marL="914400" lvl="1" indent="-514350" algn="just"/>
            <a:r>
              <a:rPr lang="en-GB" dirty="0" smtClean="0"/>
              <a:t>This applies to sales of </a:t>
            </a:r>
            <a:r>
              <a:rPr lang="en-GB" b="1" i="1" dirty="0">
                <a:solidFill>
                  <a:schemeClr val="accent1">
                    <a:lumMod val="50000"/>
                  </a:schemeClr>
                </a:solidFill>
              </a:rPr>
              <a:t>goods and properties  </a:t>
            </a:r>
            <a:r>
              <a:rPr lang="en-GB" dirty="0" smtClean="0"/>
              <a:t>under Section 106; and sale of </a:t>
            </a:r>
            <a:r>
              <a:rPr lang="en-GB" b="1" i="1" dirty="0">
                <a:solidFill>
                  <a:schemeClr val="accent1">
                    <a:lumMod val="50000"/>
                  </a:schemeClr>
                </a:solidFill>
              </a:rPr>
              <a:t>services</a:t>
            </a:r>
            <a:r>
              <a:rPr lang="en-GB" dirty="0" smtClean="0">
                <a:solidFill>
                  <a:schemeClr val="accent1">
                    <a:lumMod val="50000"/>
                  </a:schemeClr>
                </a:solidFill>
              </a:rPr>
              <a:t> </a:t>
            </a:r>
            <a:r>
              <a:rPr lang="en-GB" dirty="0" smtClean="0"/>
              <a:t>and </a:t>
            </a:r>
            <a:r>
              <a:rPr lang="en-GB" b="1" i="1" dirty="0">
                <a:solidFill>
                  <a:schemeClr val="accent1">
                    <a:lumMod val="50000"/>
                  </a:schemeClr>
                </a:solidFill>
              </a:rPr>
              <a:t>use or lease </a:t>
            </a:r>
            <a:r>
              <a:rPr lang="en-GB" dirty="0" smtClean="0"/>
              <a:t>of </a:t>
            </a:r>
            <a:r>
              <a:rPr lang="en-GB" b="1" i="1" dirty="0">
                <a:solidFill>
                  <a:schemeClr val="accent1">
                    <a:lumMod val="50000"/>
                  </a:schemeClr>
                </a:solidFill>
              </a:rPr>
              <a:t>properties</a:t>
            </a:r>
            <a:r>
              <a:rPr lang="en-GB" dirty="0" smtClean="0">
                <a:solidFill>
                  <a:schemeClr val="accent1">
                    <a:lumMod val="50000"/>
                  </a:schemeClr>
                </a:solidFill>
              </a:rPr>
              <a:t> </a:t>
            </a:r>
            <a:r>
              <a:rPr lang="en-GB" dirty="0" smtClean="0"/>
              <a:t>under Section 108.</a:t>
            </a:r>
          </a:p>
          <a:p>
            <a:pPr marL="914400" lvl="1" indent="-514350" algn="just"/>
            <a:r>
              <a:rPr lang="en-GB" dirty="0" smtClean="0"/>
              <a:t>All references to “gross selling price”, “gross value in money” and “gross receipts” shall now be referred to as </a:t>
            </a:r>
            <a:r>
              <a:rPr lang="en-GB" b="1" i="1" dirty="0">
                <a:solidFill>
                  <a:schemeClr val="accent1">
                    <a:lumMod val="50000"/>
                  </a:schemeClr>
                </a:solidFill>
              </a:rPr>
              <a:t>“GROSS SALES”, </a:t>
            </a:r>
            <a:r>
              <a:rPr lang="en-GB" dirty="0" smtClean="0"/>
              <a:t>both for goods and services. </a:t>
            </a:r>
          </a:p>
          <a:p>
            <a:pPr marL="1311275" lvl="2" indent="-401638" algn="just"/>
            <a:r>
              <a:rPr lang="en-GB" sz="1600" i="1" dirty="0" smtClean="0"/>
              <a:t>for </a:t>
            </a:r>
            <a:r>
              <a:rPr lang="en-GB" sz="1600" i="1" dirty="0"/>
              <a:t>certain Percentage Tax Provisions, tax bases were changed from “Amount Paid” to “Amounts Billed”</a:t>
            </a:r>
          </a:p>
          <a:p>
            <a:pPr marL="801688" lvl="1" indent="-401638" algn="just">
              <a:buFont typeface="+mj-lt"/>
              <a:buAutoNum type="arabicPeriod"/>
            </a:pPr>
            <a:r>
              <a:rPr lang="en-GB" dirty="0" smtClean="0"/>
              <a:t>All references to Sales/Commercial Invoices or Official Receipts shall now be referred as </a:t>
            </a:r>
            <a:r>
              <a:rPr lang="en-GB" b="1" dirty="0" smtClean="0">
                <a:solidFill>
                  <a:schemeClr val="accent1">
                    <a:lumMod val="50000"/>
                  </a:schemeClr>
                </a:solidFill>
              </a:rPr>
              <a:t>“INVOICE.”</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a:xfrm>
            <a:off x="10648231" y="6462226"/>
            <a:ext cx="1406106" cy="331648"/>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 3-2024 (VAT)</a:t>
            </a:r>
            <a:endParaRPr kumimoji="0" lang="en-US" sz="1400" b="0" i="1"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368336479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9957" y="543252"/>
            <a:ext cx="9800112" cy="638567"/>
          </a:xfrm>
        </p:spPr>
        <p:txBody>
          <a:bodyPr>
            <a:normAutofit fontScale="90000"/>
          </a:bodyPr>
          <a:lstStyle/>
          <a:p>
            <a:pPr algn="ctr"/>
            <a:r>
              <a:rPr lang="en-GB" sz="3600" b="1" dirty="0" smtClean="0"/>
              <a:t>Shift to Accrual Basis- cont’d</a:t>
            </a:r>
            <a:endParaRPr lang="en-US" sz="3600" b="1" dirty="0"/>
          </a:p>
        </p:txBody>
      </p:sp>
      <p:sp>
        <p:nvSpPr>
          <p:cNvPr id="3" name="Content Placeholder 2"/>
          <p:cNvSpPr>
            <a:spLocks noGrp="1"/>
          </p:cNvSpPr>
          <p:nvPr>
            <p:ph idx="1"/>
          </p:nvPr>
        </p:nvSpPr>
        <p:spPr>
          <a:xfrm>
            <a:off x="655607" y="1302589"/>
            <a:ext cx="11162581" cy="4505116"/>
          </a:xfrm>
        </p:spPr>
        <p:txBody>
          <a:bodyPr>
            <a:noAutofit/>
          </a:bodyPr>
          <a:lstStyle/>
          <a:p>
            <a:pPr>
              <a:buClrTx/>
            </a:pPr>
            <a:r>
              <a:rPr lang="en-GB" b="1" i="1" u="sng" dirty="0" smtClean="0"/>
              <a:t>Gross Sales under Section 108 </a:t>
            </a:r>
            <a:r>
              <a:rPr lang="en-GB" sz="2400" i="1" dirty="0" smtClean="0"/>
              <a:t>(sales of services and lease of properties):  </a:t>
            </a:r>
          </a:p>
          <a:p>
            <a:pPr>
              <a:buClrTx/>
            </a:pPr>
            <a:endParaRPr lang="en-GB" sz="2400" i="1" dirty="0" smtClean="0"/>
          </a:p>
          <a:p>
            <a:pPr marL="854075" lvl="1" indent="-514350">
              <a:spcBef>
                <a:spcPts val="600"/>
              </a:spcBef>
            </a:pPr>
            <a:r>
              <a:rPr lang="en-GB" sz="3200" dirty="0" smtClean="0"/>
              <a:t>Now refers to the total </a:t>
            </a:r>
            <a:r>
              <a:rPr lang="en-GB" sz="3200" b="1" i="1" dirty="0" smtClean="0">
                <a:solidFill>
                  <a:schemeClr val="accent1">
                    <a:lumMod val="50000"/>
                  </a:schemeClr>
                </a:solidFill>
              </a:rPr>
              <a:t>amount</a:t>
            </a:r>
            <a:r>
              <a:rPr lang="en-GB" sz="3200" dirty="0" smtClean="0"/>
              <a:t> of money or its equivalent, which the purchaser </a:t>
            </a:r>
            <a:r>
              <a:rPr lang="en-GB" sz="3200" b="1" i="1" dirty="0">
                <a:solidFill>
                  <a:schemeClr val="accent1">
                    <a:lumMod val="50000"/>
                  </a:schemeClr>
                </a:solidFill>
              </a:rPr>
              <a:t>pays or is obligated to </a:t>
            </a:r>
            <a:r>
              <a:rPr lang="en-GB" sz="3200" b="1" i="1" dirty="0" smtClean="0">
                <a:solidFill>
                  <a:schemeClr val="accent1">
                    <a:lumMod val="50000"/>
                  </a:schemeClr>
                </a:solidFill>
              </a:rPr>
              <a:t>pay.</a:t>
            </a:r>
            <a:endParaRPr lang="en-GB" sz="3200" b="1" i="1" dirty="0">
              <a:solidFill>
                <a:schemeClr val="accent1">
                  <a:lumMod val="50000"/>
                </a:schemeClr>
              </a:solidFill>
            </a:endParaRPr>
          </a:p>
          <a:p>
            <a:pPr marL="854075" lvl="1" indent="-514350">
              <a:spcBef>
                <a:spcPts val="600"/>
              </a:spcBef>
            </a:pPr>
            <a:r>
              <a:rPr lang="en-US" sz="3200" dirty="0" smtClean="0"/>
              <a:t>For services </a:t>
            </a:r>
            <a:r>
              <a:rPr lang="en-US" sz="3200" dirty="0"/>
              <a:t>that </a:t>
            </a:r>
            <a:r>
              <a:rPr lang="en-US" sz="3200" dirty="0" smtClean="0"/>
              <a:t>have </a:t>
            </a:r>
            <a:r>
              <a:rPr lang="en-US" sz="3200" b="1" i="1" dirty="0">
                <a:solidFill>
                  <a:schemeClr val="accent1">
                    <a:lumMod val="50000"/>
                  </a:schemeClr>
                </a:solidFill>
              </a:rPr>
              <a:t>already been rendered </a:t>
            </a:r>
            <a:r>
              <a:rPr lang="en-US" sz="3200" dirty="0" smtClean="0"/>
              <a:t>and </a:t>
            </a:r>
            <a:r>
              <a:rPr lang="en-US" sz="3200" dirty="0"/>
              <a:t>the use or lease of properties that </a:t>
            </a:r>
            <a:r>
              <a:rPr lang="en-US" sz="3200" dirty="0" smtClean="0"/>
              <a:t>has </a:t>
            </a:r>
            <a:r>
              <a:rPr lang="en-US" sz="3200" b="1" i="1" dirty="0">
                <a:solidFill>
                  <a:schemeClr val="accent1">
                    <a:lumMod val="50000"/>
                  </a:schemeClr>
                </a:solidFill>
              </a:rPr>
              <a:t>already been </a:t>
            </a:r>
            <a:r>
              <a:rPr lang="en-US" sz="3200" b="1" i="1" dirty="0" smtClean="0">
                <a:solidFill>
                  <a:schemeClr val="accent1">
                    <a:lumMod val="50000"/>
                  </a:schemeClr>
                </a:solidFill>
              </a:rPr>
              <a:t>supplied</a:t>
            </a:r>
            <a:r>
              <a:rPr lang="en-US" sz="3200" b="1" i="1" dirty="0" smtClean="0">
                <a:solidFill>
                  <a:srgbClr val="FFFF00"/>
                </a:solidFill>
              </a:rPr>
              <a:t>.</a:t>
            </a:r>
          </a:p>
          <a:p>
            <a:pPr marL="1431925" lvl="2" indent="-514350">
              <a:spcBef>
                <a:spcPts val="600"/>
              </a:spcBef>
              <a:buClr>
                <a:schemeClr val="tx1"/>
              </a:buClr>
            </a:pPr>
            <a:r>
              <a:rPr lang="en-GB" sz="2800" i="1" dirty="0" smtClean="0"/>
              <a:t>Previous provisions on deposits and advance payments and services to be performed, have been removed.</a:t>
            </a:r>
            <a:endParaRPr lang="en-US" sz="2800" i="1" dirty="0" smtClean="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 3-2024 (VAT)</a:t>
            </a:r>
            <a:endParaRPr kumimoji="0" lang="en-US" sz="1400" b="0" i="1"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372744892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5562" y="463346"/>
            <a:ext cx="9800112" cy="830617"/>
          </a:xfrm>
        </p:spPr>
        <p:txBody>
          <a:bodyPr>
            <a:normAutofit/>
          </a:bodyPr>
          <a:lstStyle/>
          <a:p>
            <a:r>
              <a:rPr lang="en-GB" sz="3600" b="1" i="1" dirty="0"/>
              <a:t>Gross Sales under Section 108  </a:t>
            </a:r>
            <a:r>
              <a:rPr lang="en-GB" sz="3600" i="1" dirty="0"/>
              <a:t>- </a:t>
            </a:r>
            <a:r>
              <a:rPr lang="en-GB" sz="3600" i="1" dirty="0" smtClean="0"/>
              <a:t>cont’d</a:t>
            </a:r>
            <a:endParaRPr lang="en-US" sz="3600" dirty="0"/>
          </a:p>
        </p:txBody>
      </p:sp>
      <p:sp>
        <p:nvSpPr>
          <p:cNvPr id="3" name="Content Placeholder 2"/>
          <p:cNvSpPr>
            <a:spLocks noGrp="1"/>
          </p:cNvSpPr>
          <p:nvPr>
            <p:ph idx="1"/>
          </p:nvPr>
        </p:nvSpPr>
        <p:spPr>
          <a:xfrm>
            <a:off x="791372" y="1204420"/>
            <a:ext cx="10640088" cy="4505116"/>
          </a:xfrm>
        </p:spPr>
        <p:txBody>
          <a:bodyPr>
            <a:noAutofit/>
          </a:bodyPr>
          <a:lstStyle/>
          <a:p>
            <a:pPr marL="854075" lvl="1" indent="-514350">
              <a:spcBef>
                <a:spcPts val="600"/>
              </a:spcBef>
            </a:pPr>
            <a:r>
              <a:rPr lang="en-GB" dirty="0" smtClean="0"/>
              <a:t>The amount does not include:</a:t>
            </a:r>
          </a:p>
          <a:p>
            <a:pPr marL="1371600" lvl="1" indent="-514350">
              <a:spcBef>
                <a:spcPts val="600"/>
              </a:spcBef>
              <a:buFont typeface="+mj-lt"/>
              <a:buAutoNum type="alphaLcPeriod"/>
            </a:pPr>
            <a:r>
              <a:rPr lang="en-US" dirty="0"/>
              <a:t>VAT component</a:t>
            </a:r>
          </a:p>
          <a:p>
            <a:pPr marL="1371600" lvl="1" indent="-514350" algn="just">
              <a:spcBef>
                <a:spcPts val="600"/>
              </a:spcBef>
              <a:buFont typeface="+mj-lt"/>
              <a:buAutoNum type="alphaLcPeriod"/>
            </a:pPr>
            <a:r>
              <a:rPr lang="en-US" dirty="0"/>
              <a:t>Amounts earmarked for payment to 3rd party or received as reimbursement for payment on behalf of another which do not redound to the benefit of the seller as provided under relevant laws, rules or </a:t>
            </a:r>
            <a:r>
              <a:rPr lang="en-US" dirty="0" smtClean="0"/>
              <a:t>regulations</a:t>
            </a:r>
          </a:p>
          <a:p>
            <a:pPr marL="1714500" lvl="2" indent="-514350" algn="just">
              <a:spcBef>
                <a:spcPts val="600"/>
              </a:spcBef>
            </a:pPr>
            <a:r>
              <a:rPr lang="en-PH" sz="1600" dirty="0"/>
              <a:t>(e.g. salary of the security </a:t>
            </a:r>
            <a:r>
              <a:rPr lang="en-PH" sz="1600" dirty="0" smtClean="0"/>
              <a:t>guards </a:t>
            </a:r>
            <a:r>
              <a:rPr lang="en-PH" sz="1600" dirty="0"/>
              <a:t>per Labor Code (RMC No. 39-2007]; generation &amp; transmission charges, not part of gross sales of distribution utilities per EPIRA Law [RMC No. 62-2012</a:t>
            </a:r>
            <a:r>
              <a:rPr lang="en-PH" sz="1600" dirty="0" smtClean="0"/>
              <a:t>])</a:t>
            </a:r>
            <a:endParaRPr lang="en-GB" dirty="0" smtClean="0"/>
          </a:p>
          <a:p>
            <a:pPr marL="854075" lvl="1" indent="-514350" algn="just">
              <a:spcBef>
                <a:spcPts val="600"/>
              </a:spcBef>
              <a:buFont typeface="+mj-lt"/>
              <a:buAutoNum type="arabicPeriod" startAt="4"/>
            </a:pPr>
            <a:r>
              <a:rPr lang="en-US" dirty="0" smtClean="0"/>
              <a:t>For </a:t>
            </a:r>
            <a:r>
              <a:rPr lang="en-US" dirty="0"/>
              <a:t>long-term contracts for a period of </a:t>
            </a:r>
            <a:r>
              <a:rPr lang="en-US" dirty="0" smtClean="0"/>
              <a:t>1 </a:t>
            </a:r>
            <a:r>
              <a:rPr lang="en-US" dirty="0"/>
              <a:t>year or </a:t>
            </a:r>
            <a:r>
              <a:rPr lang="en-US" dirty="0" smtClean="0"/>
              <a:t>more</a:t>
            </a:r>
          </a:p>
          <a:p>
            <a:pPr marL="1431925" lvl="2" indent="-514350" algn="just">
              <a:spcBef>
                <a:spcPts val="600"/>
              </a:spcBef>
            </a:pPr>
            <a:r>
              <a:rPr lang="en-US" sz="2800" dirty="0" smtClean="0"/>
              <a:t>The </a:t>
            </a:r>
            <a:r>
              <a:rPr lang="en-US" sz="2800" dirty="0"/>
              <a:t>invoice shall be issued on the month in which the service, or use or lease of properties is rendered or supplied</a:t>
            </a:r>
            <a:r>
              <a:rPr lang="en-US" sz="2800" dirty="0" smtClean="0"/>
              <a:t>.</a:t>
            </a:r>
            <a:endParaRPr lang="en-US" sz="2800"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67</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 3-2024 (VAT)</a:t>
            </a:r>
            <a:endParaRPr kumimoji="0" lang="en-US" sz="1400" b="0" i="1"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664770940"/>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5449" y="424232"/>
            <a:ext cx="9800112" cy="830617"/>
          </a:xfrm>
        </p:spPr>
        <p:txBody>
          <a:bodyPr/>
          <a:lstStyle/>
          <a:p>
            <a:pPr algn="ctr"/>
            <a:r>
              <a:rPr lang="en-GB" b="1" dirty="0" smtClean="0"/>
              <a:t>Other Salient Features</a:t>
            </a:r>
            <a:endParaRPr lang="en-US" b="1" dirty="0"/>
          </a:p>
        </p:txBody>
      </p:sp>
      <p:sp>
        <p:nvSpPr>
          <p:cNvPr id="3" name="Content Placeholder 2"/>
          <p:cNvSpPr>
            <a:spLocks noGrp="1"/>
          </p:cNvSpPr>
          <p:nvPr>
            <p:ph idx="1"/>
          </p:nvPr>
        </p:nvSpPr>
        <p:spPr>
          <a:xfrm>
            <a:off x="674742" y="1512499"/>
            <a:ext cx="11315975" cy="4405222"/>
          </a:xfrm>
        </p:spPr>
        <p:txBody>
          <a:bodyPr>
            <a:normAutofit lnSpcReduction="10000"/>
          </a:bodyPr>
          <a:lstStyle/>
          <a:p>
            <a:r>
              <a:rPr lang="en-GB" sz="3000" b="1" i="1" dirty="0" smtClean="0"/>
              <a:t>Addition of Section 108(C) - </a:t>
            </a:r>
            <a:r>
              <a:rPr lang="en-US" sz="3000" b="1" i="1" dirty="0" smtClean="0"/>
              <a:t>Sales </a:t>
            </a:r>
            <a:r>
              <a:rPr lang="en-US" sz="3000" b="1" i="1" dirty="0"/>
              <a:t>Allowances and Sales </a:t>
            </a:r>
            <a:r>
              <a:rPr lang="en-US" sz="3000" b="1" i="1" dirty="0" smtClean="0"/>
              <a:t>Discounts</a:t>
            </a:r>
            <a:endParaRPr lang="en-GB" sz="3000" b="1" i="1" dirty="0" smtClean="0"/>
          </a:p>
          <a:p>
            <a:endParaRPr lang="en-GB" sz="3000" dirty="0" smtClean="0"/>
          </a:p>
          <a:p>
            <a:pPr marL="514350" indent="-514350">
              <a:buClr>
                <a:schemeClr val="tx1"/>
              </a:buClr>
              <a:buFont typeface="+mj-lt"/>
              <a:buAutoNum type="arabicPeriod"/>
            </a:pPr>
            <a:r>
              <a:rPr lang="en-US" sz="3000" dirty="0" smtClean="0"/>
              <a:t>Deductibility </a:t>
            </a:r>
            <a:r>
              <a:rPr lang="en-US" sz="3000" dirty="0"/>
              <a:t>from Gross </a:t>
            </a:r>
            <a:r>
              <a:rPr lang="en-US" sz="3000" dirty="0" smtClean="0"/>
              <a:t>Sales,  of Sales </a:t>
            </a:r>
            <a:r>
              <a:rPr lang="en-US" sz="3000" dirty="0"/>
              <a:t>Allowances and Sales </a:t>
            </a:r>
            <a:r>
              <a:rPr lang="en-US" sz="3000" dirty="0" smtClean="0"/>
              <a:t>Discounts granted for services rendered by a VAT taxpayer.</a:t>
            </a:r>
          </a:p>
          <a:p>
            <a:pPr marL="514350" indent="-514350">
              <a:buClr>
                <a:schemeClr val="tx1"/>
              </a:buClr>
              <a:buFont typeface="+mj-lt"/>
              <a:buAutoNum type="arabicPeriod"/>
            </a:pPr>
            <a:r>
              <a:rPr lang="en-GB" sz="3000" dirty="0" smtClean="0"/>
              <a:t>Allowances are deductible from </a:t>
            </a:r>
            <a:r>
              <a:rPr lang="en-GB" sz="3000" dirty="0"/>
              <a:t>the gross sales for the quarter in which a refund is made or a credit memorandum or refund is issued. </a:t>
            </a:r>
            <a:endParaRPr lang="en-GB" sz="3000" dirty="0" smtClean="0"/>
          </a:p>
          <a:p>
            <a:pPr marL="514350" indent="-514350">
              <a:buClr>
                <a:schemeClr val="tx1"/>
              </a:buClr>
              <a:buFont typeface="+mj-lt"/>
              <a:buAutoNum type="arabicPeriod"/>
            </a:pPr>
            <a:r>
              <a:rPr lang="en-GB" sz="3000" dirty="0" smtClean="0"/>
              <a:t>Sales </a:t>
            </a:r>
            <a:r>
              <a:rPr lang="en-GB" sz="3000" dirty="0"/>
              <a:t>discount granted </a:t>
            </a:r>
            <a:r>
              <a:rPr lang="en-GB" sz="3000" dirty="0" smtClean="0"/>
              <a:t>may </a:t>
            </a:r>
            <a:r>
              <a:rPr lang="en-GB" sz="3000" dirty="0"/>
              <a:t>be excluded from the gross sales within the same quarter it was given</a:t>
            </a:r>
            <a:r>
              <a:rPr lang="en-GB" sz="3000" dirty="0" smtClean="0"/>
              <a:t>.</a:t>
            </a:r>
            <a:endParaRPr lang="en-US" sz="3000" dirty="0" smtClean="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68</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 3-2024 (VAT)</a:t>
            </a:r>
            <a:endParaRPr kumimoji="0" lang="en-US" sz="1400" b="0" i="1"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4019397980"/>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4524" y="1357223"/>
            <a:ext cx="10022012" cy="3777622"/>
          </a:xfrm>
        </p:spPr>
        <p:txBody>
          <a:bodyPr>
            <a:normAutofit/>
          </a:bodyPr>
          <a:lstStyle/>
          <a:p>
            <a:pPr>
              <a:buClrTx/>
              <a:tabLst>
                <a:tab pos="517525" algn="l"/>
              </a:tabLst>
            </a:pPr>
            <a:r>
              <a:rPr lang="en-US" b="1" i="1" dirty="0" smtClean="0"/>
              <a:t>Regular Updating of the VAT-exempt threshold </a:t>
            </a:r>
          </a:p>
          <a:p>
            <a:pPr>
              <a:buClrTx/>
              <a:tabLst>
                <a:tab pos="517525" algn="l"/>
              </a:tabLst>
            </a:pPr>
            <a:endParaRPr lang="en-US" b="1" i="1" dirty="0" smtClean="0"/>
          </a:p>
          <a:p>
            <a:pPr marL="914400" lvl="1" indent="-455613" algn="just">
              <a:buFont typeface="Wingdings" panose="05000000000000000000" pitchFamily="2" charset="2"/>
              <a:buChar char="Ø"/>
            </a:pPr>
            <a:r>
              <a:rPr lang="en-US" sz="3200" dirty="0" smtClean="0"/>
              <a:t>Subject </a:t>
            </a:r>
            <a:r>
              <a:rPr lang="en-US" sz="3200" dirty="0"/>
              <a:t>to </a:t>
            </a:r>
            <a:r>
              <a:rPr lang="en-US" sz="3200" dirty="0" smtClean="0"/>
              <a:t>updating every </a:t>
            </a:r>
            <a:r>
              <a:rPr lang="en-US" sz="3200" dirty="0"/>
              <a:t>three (3) years using the Consumer Price Index (CPI), as published by the Philippine Statistics Authority (PSA</a:t>
            </a:r>
            <a:r>
              <a:rPr lang="en-US" sz="3200" dirty="0" smtClean="0"/>
              <a:t>).</a:t>
            </a:r>
          </a:p>
          <a:p>
            <a:pPr marL="914400" lvl="1" indent="-455613">
              <a:buFont typeface="Wingdings" panose="05000000000000000000" pitchFamily="2" charset="2"/>
              <a:buChar char="Ø"/>
            </a:pPr>
            <a:r>
              <a:rPr lang="en-GB" sz="3200" dirty="0" smtClean="0"/>
              <a:t>As provided in Section 109(CC) as amended</a:t>
            </a:r>
            <a:endParaRPr lang="en-US" sz="3200" dirty="0" smtClean="0"/>
          </a:p>
          <a:p>
            <a:pPr marL="914400" lvl="1" indent="-455613">
              <a:buFont typeface="Wingdings" panose="05000000000000000000" pitchFamily="2" charset="2"/>
              <a:buChar char="Ø"/>
            </a:pPr>
            <a:endParaRPr lang="en-GB" sz="3200" dirty="0"/>
          </a:p>
          <a:p>
            <a:pPr marL="914400" lvl="1" indent="-455613">
              <a:buFont typeface="Wingdings" panose="05000000000000000000" pitchFamily="2" charset="2"/>
              <a:buChar char="Ø"/>
            </a:pPr>
            <a:endParaRPr lang="en-US" sz="3200" dirty="0"/>
          </a:p>
          <a:p>
            <a:pPr marL="517525" indent="-517525">
              <a:buClrTx/>
              <a:buFont typeface="+mj-lt"/>
              <a:buAutoNum type="arabicPeriod" startAt="2"/>
              <a:tabLst>
                <a:tab pos="517525" algn="l"/>
              </a:tabLst>
            </a:pPr>
            <a:endParaRPr lang="en-US" dirty="0" smtClean="0"/>
          </a:p>
          <a:p>
            <a:pPr marL="1198563" lvl="1" indent="-398463">
              <a:buFont typeface="Wingdings" panose="05000000000000000000" pitchFamily="2" charset="2"/>
              <a:buChar char="Ø"/>
            </a:pPr>
            <a:endParaRPr lang="en-GB" sz="3200" dirty="0"/>
          </a:p>
          <a:p>
            <a:pPr marL="1198563" lvl="1" indent="-398463">
              <a:buFont typeface="Wingdings" panose="05000000000000000000" pitchFamily="2" charset="2"/>
              <a:buChar char="Ø"/>
            </a:pPr>
            <a:endParaRPr lang="en-US" sz="3200"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69</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Title 1"/>
          <p:cNvSpPr>
            <a:spLocks noGrp="1"/>
          </p:cNvSpPr>
          <p:nvPr>
            <p:ph type="title"/>
          </p:nvPr>
        </p:nvSpPr>
        <p:spPr>
          <a:xfrm>
            <a:off x="1210173" y="389726"/>
            <a:ext cx="9800112" cy="830617"/>
          </a:xfrm>
        </p:spPr>
        <p:txBody>
          <a:bodyPr/>
          <a:lstStyle/>
          <a:p>
            <a:pPr algn="ctr"/>
            <a:r>
              <a:rPr lang="en-GB" b="1" dirty="0" smtClean="0"/>
              <a:t>Other Salient Features – cont’d</a:t>
            </a:r>
            <a:endParaRPr lang="en-US" b="1" dirty="0"/>
          </a:p>
        </p:txBody>
      </p:sp>
      <p:sp>
        <p:nvSpPr>
          <p:cNvPr id="2" name="Footer Placeholder 1"/>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 3-2024 (VAT)</a:t>
            </a:r>
            <a:endParaRPr kumimoji="0" lang="en-US" sz="1400" b="0" i="1"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17122936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1227067" y="358585"/>
            <a:ext cx="9800112" cy="1356714"/>
          </a:xfrm>
        </p:spPr>
        <p:txBody>
          <a:bodyPr>
            <a:normAutofit/>
          </a:bodyPr>
          <a:lstStyle/>
          <a:p>
            <a:pPr algn="ctr"/>
            <a:r>
              <a:rPr lang="en-GB" b="1" dirty="0" smtClean="0"/>
              <a:t>BIR Revenue Issuances and other information covered by RR 2-2024 – cont’d</a:t>
            </a:r>
            <a:endParaRPr lang="en-US" b="1" dirty="0"/>
          </a:p>
        </p:txBody>
      </p:sp>
      <p:sp>
        <p:nvSpPr>
          <p:cNvPr id="3" name="Content Placeholder 2"/>
          <p:cNvSpPr>
            <a:spLocks noGrp="1"/>
          </p:cNvSpPr>
          <p:nvPr>
            <p:ph idx="1"/>
          </p:nvPr>
        </p:nvSpPr>
        <p:spPr>
          <a:xfrm>
            <a:off x="959774" y="1962563"/>
            <a:ext cx="10640088" cy="4448175"/>
          </a:xfrm>
        </p:spPr>
        <p:txBody>
          <a:bodyPr>
            <a:noAutofit/>
          </a:bodyPr>
          <a:lstStyle/>
          <a:p>
            <a:pPr marL="514350" indent="-514350">
              <a:spcBef>
                <a:spcPts val="600"/>
              </a:spcBef>
              <a:buClr>
                <a:schemeClr val="tx1"/>
              </a:buClr>
              <a:buFont typeface="+mj-lt"/>
              <a:buAutoNum type="arabicPeriod" startAt="7"/>
            </a:pPr>
            <a:r>
              <a:rPr lang="en-US" dirty="0" smtClean="0"/>
              <a:t>List </a:t>
            </a:r>
            <a:r>
              <a:rPr lang="en-US" dirty="0"/>
              <a:t>of seized, foreclosed and acquired properties for </a:t>
            </a:r>
            <a:r>
              <a:rPr lang="en-US" dirty="0" smtClean="0"/>
              <a:t>sale</a:t>
            </a:r>
            <a:endParaRPr lang="en-US" dirty="0"/>
          </a:p>
          <a:p>
            <a:pPr marL="514350" indent="-514350">
              <a:spcBef>
                <a:spcPts val="600"/>
              </a:spcBef>
              <a:buClr>
                <a:schemeClr val="tx1"/>
              </a:buClr>
              <a:buFont typeface="+mj-lt"/>
              <a:buAutoNum type="arabicPeriod" startAt="7"/>
            </a:pPr>
            <a:r>
              <a:rPr lang="en-US" dirty="0" smtClean="0"/>
              <a:t>Notice </a:t>
            </a:r>
            <a:r>
              <a:rPr lang="en-US" dirty="0"/>
              <a:t>of sale of seized, foreclosed and acquired </a:t>
            </a:r>
            <a:r>
              <a:rPr lang="en-US" dirty="0" smtClean="0"/>
              <a:t>properties</a:t>
            </a:r>
            <a:endParaRPr lang="en-US" dirty="0"/>
          </a:p>
          <a:p>
            <a:pPr marL="514350" indent="-514350">
              <a:spcBef>
                <a:spcPts val="600"/>
              </a:spcBef>
              <a:buClr>
                <a:schemeClr val="tx1"/>
              </a:buClr>
              <a:buFont typeface="+mj-lt"/>
              <a:buAutoNum type="arabicPeriod" startAt="7"/>
            </a:pPr>
            <a:r>
              <a:rPr lang="en-US" dirty="0" smtClean="0"/>
              <a:t>Information </a:t>
            </a:r>
            <a:r>
              <a:rPr lang="en-US" dirty="0"/>
              <a:t>materials such as, but not limited to, press releases, announcements/advisories and </a:t>
            </a:r>
            <a:r>
              <a:rPr lang="en-US" dirty="0" smtClean="0"/>
              <a:t>flyers</a:t>
            </a:r>
            <a:endParaRPr lang="en-US" dirty="0"/>
          </a:p>
          <a:p>
            <a:pPr marL="514350" indent="-514350">
              <a:spcBef>
                <a:spcPts val="600"/>
              </a:spcBef>
              <a:buClr>
                <a:schemeClr val="tx1"/>
              </a:buClr>
              <a:buFont typeface="+mj-lt"/>
              <a:buAutoNum type="arabicPeriod" startAt="7"/>
            </a:pPr>
            <a:r>
              <a:rPr lang="en-US" dirty="0" smtClean="0"/>
              <a:t>Other </a:t>
            </a:r>
            <a:r>
              <a:rPr lang="en-US" dirty="0"/>
              <a:t>similar documents or materials that require publication</a:t>
            </a:r>
            <a:r>
              <a:rPr lang="en-US" dirty="0" smtClean="0"/>
              <a:t>.</a:t>
            </a:r>
            <a:endParaRPr lang="en-US" dirty="0"/>
          </a:p>
        </p:txBody>
      </p:sp>
      <p:sp>
        <p:nvSpPr>
          <p:cNvPr id="4" name="Slide Number Placeholder 3"/>
          <p:cNvSpPr>
            <a:spLocks noGrp="1"/>
          </p:cNvSpPr>
          <p:nvPr>
            <p:ph type="sldNum" sz="quarter" idx="12"/>
          </p:nvPr>
        </p:nvSpPr>
        <p:spPr/>
        <p:txBody>
          <a:bodyPr/>
          <a:lstStyle/>
          <a:p>
            <a:fld id="{84C0F6EA-9046-4E24-AD8E-1CE160076AE9}" type="slidenum">
              <a:rPr lang="en-US" smtClean="0"/>
              <a:pPr/>
              <a:t>7</a:t>
            </a:fld>
            <a:endParaRPr lang="en-US" dirty="0"/>
          </a:p>
        </p:txBody>
      </p:sp>
    </p:spTree>
    <p:extLst>
      <p:ext uri="{BB962C8B-B14F-4D97-AF65-F5344CB8AC3E}">
        <p14:creationId xmlns:p14="http://schemas.microsoft.com/office/powerpoint/2010/main" val="3504136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7812" y="364972"/>
            <a:ext cx="9800112" cy="830617"/>
          </a:xfrm>
        </p:spPr>
        <p:txBody>
          <a:bodyPr/>
          <a:lstStyle/>
          <a:p>
            <a:pPr algn="ctr"/>
            <a:r>
              <a:rPr lang="en-GB" b="1" dirty="0"/>
              <a:t>Other Salient Features – cont’d</a:t>
            </a:r>
            <a:endParaRPr lang="en-US" b="1" dirty="0"/>
          </a:p>
        </p:txBody>
      </p:sp>
      <p:sp>
        <p:nvSpPr>
          <p:cNvPr id="3" name="Content Placeholder 2"/>
          <p:cNvSpPr>
            <a:spLocks noGrp="1"/>
          </p:cNvSpPr>
          <p:nvPr>
            <p:ph idx="1"/>
          </p:nvPr>
        </p:nvSpPr>
        <p:spPr>
          <a:xfrm>
            <a:off x="1014199" y="1430224"/>
            <a:ext cx="10640088" cy="5250536"/>
          </a:xfrm>
        </p:spPr>
        <p:txBody>
          <a:bodyPr>
            <a:noAutofit/>
          </a:bodyPr>
          <a:lstStyle/>
          <a:p>
            <a:pPr algn="just"/>
            <a:r>
              <a:rPr lang="en-US" b="1" i="1" dirty="0"/>
              <a:t>Output VAT Credit on Uncollected </a:t>
            </a:r>
            <a:r>
              <a:rPr lang="en-US" b="1" i="1" dirty="0" smtClean="0"/>
              <a:t>Receivables </a:t>
            </a:r>
            <a:r>
              <a:rPr lang="en-US" i="1" dirty="0" smtClean="0"/>
              <a:t>per </a:t>
            </a:r>
            <a:r>
              <a:rPr lang="en-GB" i="1" dirty="0" smtClean="0"/>
              <a:t>Section 100(D)</a:t>
            </a:r>
          </a:p>
          <a:p>
            <a:pPr algn="just"/>
            <a:endParaRPr lang="en-GB" i="1" dirty="0" smtClean="0"/>
          </a:p>
          <a:p>
            <a:pPr marL="630238" indent="-403225" algn="just">
              <a:spcBef>
                <a:spcPts val="600"/>
              </a:spcBef>
              <a:spcAft>
                <a:spcPts val="600"/>
              </a:spcAft>
              <a:buClrTx/>
              <a:buFont typeface="+mj-lt"/>
              <a:buAutoNum type="arabicPeriod"/>
            </a:pPr>
            <a:r>
              <a:rPr lang="en-GB" dirty="0" smtClean="0"/>
              <a:t>After </a:t>
            </a:r>
            <a:r>
              <a:rPr lang="en-GB" dirty="0"/>
              <a:t>the lapse of the period agreed upon to pay, the output VAT on uncollected receivables is </a:t>
            </a:r>
            <a:r>
              <a:rPr lang="en-GB" b="1" i="1" dirty="0">
                <a:solidFill>
                  <a:schemeClr val="accent1">
                    <a:lumMod val="50000"/>
                  </a:schemeClr>
                </a:solidFill>
              </a:rPr>
              <a:t>deductible from output VAT of the next quarter</a:t>
            </a:r>
          </a:p>
          <a:p>
            <a:pPr marL="630238" indent="-403225" algn="just">
              <a:spcBef>
                <a:spcPts val="600"/>
              </a:spcBef>
              <a:spcAft>
                <a:spcPts val="600"/>
              </a:spcAft>
              <a:buClrTx/>
              <a:buFont typeface="+mj-lt"/>
              <a:buAutoNum type="arabicPeriod"/>
            </a:pPr>
            <a:r>
              <a:rPr lang="en-GB" b="1" i="1" dirty="0">
                <a:solidFill>
                  <a:schemeClr val="accent1">
                    <a:lumMod val="50000"/>
                  </a:schemeClr>
                </a:solidFill>
              </a:rPr>
              <a:t>VAT</a:t>
            </a:r>
            <a:r>
              <a:rPr lang="en-GB" dirty="0"/>
              <a:t> on the </a:t>
            </a:r>
            <a:r>
              <a:rPr lang="en-GB" dirty="0" smtClean="0"/>
              <a:t>transaction has been </a:t>
            </a:r>
            <a:r>
              <a:rPr lang="en-GB" b="1" i="1" dirty="0">
                <a:solidFill>
                  <a:schemeClr val="accent1">
                    <a:lumMod val="50000"/>
                  </a:schemeClr>
                </a:solidFill>
              </a:rPr>
              <a:t>fully paid </a:t>
            </a:r>
            <a:r>
              <a:rPr lang="en-GB" dirty="0"/>
              <a:t>by</a:t>
            </a:r>
            <a:r>
              <a:rPr lang="en-GB" b="1" i="1" dirty="0" smtClean="0">
                <a:solidFill>
                  <a:srgbClr val="FFFF00"/>
                </a:solidFill>
              </a:rPr>
              <a:t> </a:t>
            </a:r>
            <a:r>
              <a:rPr lang="en-GB" dirty="0" smtClean="0"/>
              <a:t>the seller.</a:t>
            </a:r>
            <a:endParaRPr lang="en-GB" dirty="0"/>
          </a:p>
          <a:p>
            <a:pPr marL="227013" algn="just">
              <a:buClrTx/>
            </a:pPr>
            <a:endParaRPr lang="en-GB" dirty="0" smtClean="0"/>
          </a:p>
          <a:p>
            <a:pPr algn="just"/>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70</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 3-2024 (VAT)</a:t>
            </a:r>
            <a:endParaRPr kumimoji="0" lang="en-US" sz="1400" b="0" i="1"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1154160557"/>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7812" y="364972"/>
            <a:ext cx="9800112" cy="830617"/>
          </a:xfrm>
        </p:spPr>
        <p:txBody>
          <a:bodyPr/>
          <a:lstStyle/>
          <a:p>
            <a:pPr algn="ctr"/>
            <a:r>
              <a:rPr lang="en-GB" b="1" dirty="0"/>
              <a:t>Other Salient Features – cont’d</a:t>
            </a:r>
            <a:endParaRPr lang="en-US" b="1" dirty="0"/>
          </a:p>
        </p:txBody>
      </p:sp>
      <p:sp>
        <p:nvSpPr>
          <p:cNvPr id="3" name="Content Placeholder 2"/>
          <p:cNvSpPr>
            <a:spLocks noGrp="1"/>
          </p:cNvSpPr>
          <p:nvPr>
            <p:ph idx="1"/>
          </p:nvPr>
        </p:nvSpPr>
        <p:spPr>
          <a:xfrm>
            <a:off x="1014199" y="1357644"/>
            <a:ext cx="10640088" cy="4671016"/>
          </a:xfrm>
        </p:spPr>
        <p:txBody>
          <a:bodyPr>
            <a:noAutofit/>
          </a:bodyPr>
          <a:lstStyle/>
          <a:p>
            <a:pPr algn="just"/>
            <a:r>
              <a:rPr lang="en-US" b="1" i="1" dirty="0"/>
              <a:t>Output VAT Credit on Uncollected </a:t>
            </a:r>
            <a:r>
              <a:rPr lang="en-US" b="1" i="1" dirty="0" smtClean="0"/>
              <a:t>Receivables </a:t>
            </a:r>
            <a:r>
              <a:rPr lang="en-PH" i="1" dirty="0" smtClean="0"/>
              <a:t>–cont’d</a:t>
            </a:r>
            <a:endParaRPr lang="en-GB" i="1" dirty="0" smtClean="0"/>
          </a:p>
          <a:p>
            <a:pPr algn="just"/>
            <a:endParaRPr lang="en-GB" i="1" dirty="0" smtClean="0"/>
          </a:p>
          <a:p>
            <a:pPr marL="741363" indent="-514350" algn="just">
              <a:spcBef>
                <a:spcPts val="600"/>
              </a:spcBef>
              <a:spcAft>
                <a:spcPts val="600"/>
              </a:spcAft>
              <a:buClrTx/>
              <a:buFont typeface="+mj-lt"/>
              <a:buAutoNum type="arabicPeriod" startAt="3"/>
            </a:pPr>
            <a:r>
              <a:rPr lang="en-GB" dirty="0" smtClean="0"/>
              <a:t>The </a:t>
            </a:r>
            <a:r>
              <a:rPr lang="en-GB" b="1" i="1" dirty="0">
                <a:solidFill>
                  <a:schemeClr val="accent1">
                    <a:lumMod val="50000"/>
                  </a:schemeClr>
                </a:solidFill>
              </a:rPr>
              <a:t>VAT component </a:t>
            </a:r>
            <a:r>
              <a:rPr lang="en-GB" dirty="0"/>
              <a:t>of the uncollected receivables has </a:t>
            </a:r>
            <a:r>
              <a:rPr lang="en-GB" b="1" i="1" dirty="0">
                <a:solidFill>
                  <a:schemeClr val="accent1">
                    <a:lumMod val="50000"/>
                  </a:schemeClr>
                </a:solidFill>
              </a:rPr>
              <a:t>not</a:t>
            </a:r>
            <a:r>
              <a:rPr lang="en-GB" b="1" i="1" dirty="0">
                <a:solidFill>
                  <a:srgbClr val="FFFF00"/>
                </a:solidFill>
              </a:rPr>
              <a:t> </a:t>
            </a:r>
            <a:r>
              <a:rPr lang="en-GB" dirty="0"/>
              <a:t>been </a:t>
            </a:r>
            <a:r>
              <a:rPr lang="en-GB" b="1" i="1" dirty="0">
                <a:solidFill>
                  <a:schemeClr val="accent1">
                    <a:lumMod val="50000"/>
                  </a:schemeClr>
                </a:solidFill>
              </a:rPr>
              <a:t>claimed</a:t>
            </a:r>
            <a:r>
              <a:rPr lang="en-GB" dirty="0">
                <a:solidFill>
                  <a:schemeClr val="accent1">
                    <a:lumMod val="50000"/>
                  </a:schemeClr>
                </a:solidFill>
              </a:rPr>
              <a:t> </a:t>
            </a:r>
            <a:r>
              <a:rPr lang="en-GB" b="1" i="1" dirty="0">
                <a:solidFill>
                  <a:schemeClr val="accent1">
                    <a:lumMod val="50000"/>
                  </a:schemeClr>
                </a:solidFill>
              </a:rPr>
              <a:t>as allowable deduction </a:t>
            </a:r>
            <a:r>
              <a:rPr lang="en-GB" dirty="0"/>
              <a:t>under Section 34(E) of this Code.</a:t>
            </a:r>
          </a:p>
          <a:p>
            <a:pPr marL="630238" indent="-403225" algn="just">
              <a:spcBef>
                <a:spcPts val="600"/>
              </a:spcBef>
              <a:spcAft>
                <a:spcPts val="600"/>
              </a:spcAft>
              <a:buClrTx/>
              <a:buFont typeface="+mj-lt"/>
              <a:buAutoNum type="arabicPeriod" startAt="3"/>
            </a:pPr>
            <a:r>
              <a:rPr lang="en-GB" dirty="0" smtClean="0"/>
              <a:t>In </a:t>
            </a:r>
            <a:r>
              <a:rPr lang="en-GB" dirty="0"/>
              <a:t>case of </a:t>
            </a:r>
            <a:r>
              <a:rPr lang="en-GB" b="1" i="1" dirty="0">
                <a:solidFill>
                  <a:schemeClr val="accent1">
                    <a:lumMod val="50000"/>
                  </a:schemeClr>
                </a:solidFill>
              </a:rPr>
              <a:t>recovery</a:t>
            </a:r>
            <a:r>
              <a:rPr lang="en-GB" dirty="0"/>
              <a:t> of uncollected receivables, the output VAT thereto shall be </a:t>
            </a:r>
            <a:r>
              <a:rPr lang="en-GB" b="1" i="1" dirty="0">
                <a:solidFill>
                  <a:schemeClr val="accent1">
                    <a:lumMod val="50000"/>
                  </a:schemeClr>
                </a:solidFill>
              </a:rPr>
              <a:t>added</a:t>
            </a:r>
            <a:r>
              <a:rPr lang="en-GB" b="1" i="1" dirty="0">
                <a:solidFill>
                  <a:srgbClr val="FFFF00"/>
                </a:solidFill>
              </a:rPr>
              <a:t> </a:t>
            </a:r>
            <a:r>
              <a:rPr lang="en-GB" dirty="0"/>
              <a:t>to the output VAT of the taxpayer </a:t>
            </a:r>
            <a:r>
              <a:rPr lang="en-GB" b="1" i="1" dirty="0">
                <a:solidFill>
                  <a:schemeClr val="accent1">
                    <a:lumMod val="50000"/>
                  </a:schemeClr>
                </a:solidFill>
              </a:rPr>
              <a:t>during the period of recovery</a:t>
            </a:r>
            <a:r>
              <a:rPr lang="en-GB" b="1" i="1" dirty="0" smtClean="0">
                <a:solidFill>
                  <a:schemeClr val="accent1">
                    <a:lumMod val="50000"/>
                  </a:schemeClr>
                </a:solidFill>
              </a:rPr>
              <a:t>.</a:t>
            </a:r>
            <a:endParaRPr lang="en-GB" b="1" i="1" dirty="0">
              <a:solidFill>
                <a:schemeClr val="accent1">
                  <a:lumMod val="50000"/>
                </a:schemeClr>
              </a:solidFill>
            </a:endParaRPr>
          </a:p>
          <a:p>
            <a:pPr marL="630238" indent="-403225" algn="just">
              <a:buClrTx/>
              <a:buFont typeface="+mj-lt"/>
              <a:buAutoNum type="arabicPeriod" startAt="3"/>
            </a:pPr>
            <a:endParaRPr lang="en-GB" dirty="0" smtClean="0"/>
          </a:p>
          <a:p>
            <a:pPr algn="just"/>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 3-2024 (VAT)</a:t>
            </a:r>
            <a:endParaRPr kumimoji="0" lang="en-US" sz="1400" b="0" i="1"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3479468980"/>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2032" y="590188"/>
            <a:ext cx="10715105" cy="830617"/>
          </a:xfrm>
        </p:spPr>
        <p:txBody>
          <a:bodyPr>
            <a:normAutofit fontScale="90000"/>
          </a:bodyPr>
          <a:lstStyle/>
          <a:p>
            <a:r>
              <a:rPr lang="en-GB" b="1" dirty="0" smtClean="0">
                <a:solidFill>
                  <a:schemeClr val="tx1"/>
                </a:solidFill>
              </a:rPr>
              <a:t>Other requisites for Output VAT Credit per RR 3-2024</a:t>
            </a:r>
            <a:endParaRPr lang="en-US" b="1" dirty="0">
              <a:solidFill>
                <a:schemeClr val="tx1"/>
              </a:solidFill>
            </a:endParaRPr>
          </a:p>
        </p:txBody>
      </p:sp>
      <p:sp>
        <p:nvSpPr>
          <p:cNvPr id="3" name="Content Placeholder 2"/>
          <p:cNvSpPr>
            <a:spLocks noGrp="1"/>
          </p:cNvSpPr>
          <p:nvPr>
            <p:ph idx="1"/>
          </p:nvPr>
        </p:nvSpPr>
        <p:spPr>
          <a:xfrm>
            <a:off x="1005548" y="1420805"/>
            <a:ext cx="10913550" cy="5187029"/>
          </a:xfrm>
        </p:spPr>
        <p:txBody>
          <a:bodyPr>
            <a:noAutofit/>
          </a:bodyPr>
          <a:lstStyle/>
          <a:p>
            <a:pPr marL="339725" indent="-339725">
              <a:spcBef>
                <a:spcPts val="600"/>
              </a:spcBef>
              <a:buClr>
                <a:schemeClr val="tx1"/>
              </a:buClr>
              <a:buFont typeface="+mj-lt"/>
              <a:buAutoNum type="arabicPeriod"/>
            </a:pPr>
            <a:r>
              <a:rPr lang="en-US" sz="3000" dirty="0"/>
              <a:t>The </a:t>
            </a:r>
            <a:r>
              <a:rPr lang="en-US" sz="3000" dirty="0" smtClean="0"/>
              <a:t>transaction which is on credit or on account, has </a:t>
            </a:r>
            <a:r>
              <a:rPr lang="en-US" sz="3000" dirty="0"/>
              <a:t>taken place after </a:t>
            </a:r>
            <a:r>
              <a:rPr lang="en-US" sz="3000" dirty="0" smtClean="0"/>
              <a:t>April 27, 2024. </a:t>
            </a:r>
          </a:p>
          <a:p>
            <a:pPr marL="339725" indent="-339725">
              <a:spcBef>
                <a:spcPts val="600"/>
              </a:spcBef>
              <a:buClr>
                <a:schemeClr val="tx1"/>
              </a:buClr>
              <a:buFont typeface="+mj-lt"/>
              <a:buAutoNum type="arabicPeriod"/>
            </a:pPr>
            <a:r>
              <a:rPr lang="en-US" sz="3000" dirty="0" smtClean="0"/>
              <a:t>There </a:t>
            </a:r>
            <a:r>
              <a:rPr lang="en-US" sz="3000" dirty="0"/>
              <a:t>is a written agreement on the period to pay the </a:t>
            </a:r>
            <a:r>
              <a:rPr lang="en-US" sz="3000" dirty="0" smtClean="0"/>
              <a:t>receivable.</a:t>
            </a:r>
          </a:p>
          <a:p>
            <a:pPr marL="339725" indent="-339725">
              <a:spcBef>
                <a:spcPts val="600"/>
              </a:spcBef>
              <a:buClr>
                <a:schemeClr val="tx1"/>
              </a:buClr>
              <a:buFont typeface="+mj-lt"/>
              <a:buAutoNum type="arabicPeriod"/>
            </a:pPr>
            <a:r>
              <a:rPr lang="en-US" sz="3000" dirty="0"/>
              <a:t>The period agreed upon, </a:t>
            </a:r>
            <a:r>
              <a:rPr lang="en-US" sz="3000" dirty="0" smtClean="0"/>
              <a:t>has elapsed.</a:t>
            </a:r>
          </a:p>
          <a:p>
            <a:pPr marL="339725" indent="-339725">
              <a:spcBef>
                <a:spcPts val="600"/>
              </a:spcBef>
              <a:buClr>
                <a:schemeClr val="tx1"/>
              </a:buClr>
              <a:buFont typeface="+mj-lt"/>
              <a:buAutoNum type="arabicPeriod"/>
            </a:pPr>
            <a:r>
              <a:rPr lang="en-US" sz="3000" dirty="0" smtClean="0"/>
              <a:t>The </a:t>
            </a:r>
            <a:r>
              <a:rPr lang="en-US" sz="3000" dirty="0"/>
              <a:t>VAT is separately shown on the </a:t>
            </a:r>
            <a:r>
              <a:rPr lang="en-US" sz="3000" dirty="0" smtClean="0"/>
              <a:t>invoice.</a:t>
            </a:r>
            <a:endParaRPr lang="en-US" sz="3000" dirty="0"/>
          </a:p>
          <a:p>
            <a:pPr marL="339725" indent="-339725">
              <a:spcBef>
                <a:spcPts val="600"/>
              </a:spcBef>
              <a:buClr>
                <a:schemeClr val="tx1"/>
              </a:buClr>
              <a:buFont typeface="+mj-lt"/>
              <a:buAutoNum type="arabicPeriod"/>
            </a:pPr>
            <a:r>
              <a:rPr lang="en-US" sz="3000" dirty="0" smtClean="0"/>
              <a:t>The </a:t>
            </a:r>
            <a:r>
              <a:rPr lang="en-US" sz="3000" dirty="0"/>
              <a:t>sale is specifically reported in the Summary List of Sales covering the period when the sale was </a:t>
            </a:r>
            <a:r>
              <a:rPr lang="en-US" sz="3000" dirty="0" smtClean="0"/>
              <a:t>made.</a:t>
            </a:r>
          </a:p>
          <a:p>
            <a:pPr marL="339725" indent="-339725">
              <a:spcBef>
                <a:spcPts val="600"/>
              </a:spcBef>
              <a:buClr>
                <a:schemeClr val="tx1"/>
              </a:buClr>
              <a:buFont typeface="+mj-lt"/>
              <a:buAutoNum type="arabicPeriod"/>
            </a:pPr>
            <a:r>
              <a:rPr lang="en-US" sz="3000" dirty="0" smtClean="0"/>
              <a:t>The Output </a:t>
            </a:r>
            <a:r>
              <a:rPr lang="en-US" sz="3000" dirty="0"/>
              <a:t>VAT indicated in the </a:t>
            </a:r>
            <a:r>
              <a:rPr lang="en-US" sz="3000" dirty="0" smtClean="0"/>
              <a:t>invoice was declared in the VAT Return </a:t>
            </a:r>
            <a:r>
              <a:rPr lang="en-US" sz="3000" dirty="0"/>
              <a:t>within the period </a:t>
            </a:r>
            <a:r>
              <a:rPr lang="en-US" sz="3000" dirty="0" smtClean="0"/>
              <a:t>prescribed.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72</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 3-2024 (VAT)</a:t>
            </a:r>
            <a:endParaRPr kumimoji="0" lang="en-US" sz="1400" b="0" i="1"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1851575678"/>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2260" y="290816"/>
            <a:ext cx="9800112" cy="830617"/>
          </a:xfrm>
        </p:spPr>
        <p:txBody>
          <a:bodyPr/>
          <a:lstStyle/>
          <a:p>
            <a:pPr algn="ctr"/>
            <a:r>
              <a:rPr lang="en-GB" b="1" dirty="0" smtClean="0"/>
              <a:t>Transitory Provisions</a:t>
            </a:r>
            <a:endParaRPr lang="en-US" b="1" dirty="0"/>
          </a:p>
        </p:txBody>
      </p:sp>
      <p:sp>
        <p:nvSpPr>
          <p:cNvPr id="3" name="Content Placeholder 2"/>
          <p:cNvSpPr>
            <a:spLocks noGrp="1"/>
          </p:cNvSpPr>
          <p:nvPr>
            <p:ph idx="1"/>
          </p:nvPr>
        </p:nvSpPr>
        <p:spPr>
          <a:xfrm>
            <a:off x="785004" y="1121433"/>
            <a:ext cx="10794625" cy="5194201"/>
          </a:xfrm>
        </p:spPr>
        <p:txBody>
          <a:bodyPr>
            <a:noAutofit/>
          </a:bodyPr>
          <a:lstStyle/>
          <a:p>
            <a:r>
              <a:rPr lang="en-US" sz="2800" b="1" i="1" dirty="0"/>
              <a:t>Billed but uncollected sale of </a:t>
            </a:r>
            <a:r>
              <a:rPr lang="en-US" sz="2800" b="1" i="1" dirty="0" smtClean="0"/>
              <a:t>services</a:t>
            </a:r>
          </a:p>
          <a:p>
            <a:pPr marL="741363" indent="-457200" algn="just">
              <a:buClrTx/>
              <a:buFont typeface="Wingdings" panose="05000000000000000000" pitchFamily="2" charset="2"/>
              <a:buChar char="Ø"/>
            </a:pPr>
            <a:r>
              <a:rPr lang="en-US" sz="2800" dirty="0" smtClean="0"/>
              <a:t> RR 3-2024 shall </a:t>
            </a:r>
            <a:r>
              <a:rPr lang="en-US" sz="2800" dirty="0"/>
              <a:t>apply to sale of services that transpired upon its effectivity</a:t>
            </a:r>
            <a:r>
              <a:rPr lang="en-US" sz="1600" dirty="0"/>
              <a:t>. (April 27, 2024. </a:t>
            </a:r>
            <a:r>
              <a:rPr lang="en-US" sz="1600" dirty="0" smtClean="0"/>
              <a:t>)</a:t>
            </a:r>
          </a:p>
          <a:p>
            <a:pPr marL="741363" indent="-457200" algn="just">
              <a:buClrTx/>
              <a:buFont typeface="Wingdings" panose="05000000000000000000" pitchFamily="2" charset="2"/>
              <a:buChar char="Ø"/>
            </a:pPr>
            <a:r>
              <a:rPr lang="en-US" sz="2800" dirty="0" smtClean="0"/>
              <a:t>The </a:t>
            </a:r>
            <a:r>
              <a:rPr lang="en-US" sz="2800" dirty="0"/>
              <a:t>corresponding output VAT </a:t>
            </a:r>
            <a:r>
              <a:rPr lang="en-US" sz="2800" dirty="0" smtClean="0"/>
              <a:t>for </a:t>
            </a:r>
            <a:r>
              <a:rPr lang="en-US" sz="2800" dirty="0"/>
              <a:t>outstanding receivables on services on account that are rendered prior to </a:t>
            </a:r>
            <a:r>
              <a:rPr lang="en-US" sz="2800" dirty="0" smtClean="0"/>
              <a:t>April 27, 2024, shall </a:t>
            </a:r>
            <a:r>
              <a:rPr lang="en-US" sz="2800" dirty="0"/>
              <a:t>be declared once it has been collected. </a:t>
            </a:r>
            <a:r>
              <a:rPr lang="en-US" sz="1050" dirty="0" smtClean="0">
                <a:solidFill>
                  <a:srgbClr val="5F5F5F"/>
                </a:solidFill>
              </a:rPr>
              <a:t>Still on cash basis</a:t>
            </a:r>
          </a:p>
          <a:p>
            <a:pPr marL="741363" indent="-457200" algn="just">
              <a:buClrTx/>
              <a:buFont typeface="Wingdings" panose="05000000000000000000" pitchFamily="2" charset="2"/>
              <a:buChar char="Ø"/>
            </a:pPr>
            <a:r>
              <a:rPr lang="en-US" sz="2800" dirty="0" smtClean="0"/>
              <a:t>In </a:t>
            </a:r>
            <a:r>
              <a:rPr lang="en-US" sz="2800" dirty="0"/>
              <a:t>case of collection, the sales and corresponding output VAT therefrom shall be declared in the quarterly VAT return when the collection was made and shall be supported with an Invoice following the transitory provisions </a:t>
            </a:r>
            <a:r>
              <a:rPr lang="en-US" sz="2800" dirty="0" smtClean="0"/>
              <a:t>on invoicing </a:t>
            </a:r>
            <a:r>
              <a:rPr lang="en-US" sz="2800" dirty="0"/>
              <a:t>requirements </a:t>
            </a:r>
            <a:r>
              <a:rPr lang="en-US" sz="2800" dirty="0" smtClean="0"/>
              <a:t>or </a:t>
            </a:r>
            <a:r>
              <a:rPr lang="en-US" sz="2800" dirty="0"/>
              <a:t>the new BIR-approved set of Invoices, whichever is applicable</a:t>
            </a:r>
            <a:r>
              <a:rPr lang="en-US" sz="2800" dirty="0" smtClean="0"/>
              <a:t>.</a:t>
            </a:r>
            <a:endParaRPr lang="en-US" sz="2800"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73</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 3-2024 (VAT)</a:t>
            </a:r>
            <a:endParaRPr kumimoji="0" lang="en-US" sz="1400" b="0" i="1"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861396481"/>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1406" y="2530694"/>
            <a:ext cx="9800112" cy="764956"/>
          </a:xfrm>
        </p:spPr>
        <p:txBody>
          <a:bodyPr>
            <a:normAutofit/>
          </a:bodyPr>
          <a:lstStyle/>
          <a:p>
            <a:pPr algn="ctr"/>
            <a:r>
              <a:rPr lang="en-GB" sz="4400" b="1" dirty="0" smtClean="0">
                <a:solidFill>
                  <a:srgbClr val="0000FF"/>
                </a:solidFill>
              </a:rPr>
              <a:t>END OF RR 7-2024</a:t>
            </a:r>
            <a:endParaRPr lang="en-US" sz="4400" b="1" dirty="0">
              <a:solidFill>
                <a:srgbClr val="FF0000"/>
              </a:solidFill>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74</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 3-2024 (VAT)</a:t>
            </a:r>
            <a:endParaRPr kumimoji="0" lang="en-US" sz="1400" b="0" i="1"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2926420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1648" y="2737985"/>
            <a:ext cx="9800112" cy="1168093"/>
          </a:xfrm>
        </p:spPr>
        <p:txBody>
          <a:bodyPr>
            <a:noAutofit/>
          </a:bodyPr>
          <a:lstStyle/>
          <a:p>
            <a:pPr algn="ctr"/>
            <a:r>
              <a:rPr lang="en-PH" sz="6600" b="1" dirty="0" smtClean="0"/>
              <a:t>THANK YOU!</a:t>
            </a:r>
            <a:endParaRPr lang="en-PH" sz="6600" b="1"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0F6EA-9046-4E24-AD8E-1CE160076AE9}" type="slidenum">
              <a:rPr kumimoji="0" lang="en-US" sz="1800" b="1" i="0"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75</a:t>
            </a:fld>
            <a:endParaRPr kumimoji="0" lang="en-US" sz="1800" b="1" i="0" u="none" strike="noStrike" kern="1200" cap="none" spc="0" normalizeH="0" baseline="0" noProof="0" dirty="0">
              <a:ln>
                <a:noFill/>
              </a:ln>
              <a:solidFill>
                <a:prstClr val="black"/>
              </a:solidFill>
              <a:effectLst/>
              <a:uLnTx/>
              <a:uFillTx/>
              <a:latin typeface="Candara" panose="020E0502030303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smtClean="0">
                <a:ln>
                  <a:noFill/>
                </a:ln>
                <a:solidFill>
                  <a:prstClr val="black"/>
                </a:solidFill>
                <a:effectLst/>
                <a:uLnTx/>
                <a:uFillTx/>
                <a:latin typeface="Candara" panose="020E0502030303020204" pitchFamily="34" charset="0"/>
                <a:ea typeface="+mn-ea"/>
                <a:cs typeface="+mn-cs"/>
              </a:rPr>
              <a:t>RR 3-2024 (VAT)</a:t>
            </a:r>
            <a:endParaRPr kumimoji="0" lang="en-US" sz="1400" b="0" i="1" u="none" strike="noStrike" kern="1200" cap="none" spc="0" normalizeH="0" baseline="0" noProof="0">
              <a:ln>
                <a:noFill/>
              </a:ln>
              <a:solidFill>
                <a:prstClr val="black"/>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1253927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1406" y="2530694"/>
            <a:ext cx="9800112" cy="764956"/>
          </a:xfrm>
        </p:spPr>
        <p:txBody>
          <a:bodyPr>
            <a:normAutofit/>
          </a:bodyPr>
          <a:lstStyle/>
          <a:p>
            <a:pPr algn="ctr"/>
            <a:r>
              <a:rPr lang="en-GB" sz="4400" b="1" dirty="0" smtClean="0">
                <a:solidFill>
                  <a:srgbClr val="0000FF"/>
                </a:solidFill>
              </a:rPr>
              <a:t>END OF RR 2-2024</a:t>
            </a:r>
            <a:endParaRPr lang="en-US" sz="4400" b="1" dirty="0">
              <a:solidFill>
                <a:srgbClr val="FF0000"/>
              </a:solidFill>
            </a:endParaRPr>
          </a:p>
        </p:txBody>
      </p:sp>
      <p:sp>
        <p:nvSpPr>
          <p:cNvPr id="4" name="Slide Number Placeholder 3"/>
          <p:cNvSpPr>
            <a:spLocks noGrp="1"/>
          </p:cNvSpPr>
          <p:nvPr>
            <p:ph type="sldNum" sz="quarter" idx="12"/>
          </p:nvPr>
        </p:nvSpPr>
        <p:spPr/>
        <p:txBody>
          <a:bodyPr/>
          <a:lstStyle/>
          <a:p>
            <a:fld id="{84C0F6EA-9046-4E24-AD8E-1CE160076AE9}" type="slidenum">
              <a:rPr lang="en-US" smtClean="0"/>
              <a:pPr/>
              <a:t>8</a:t>
            </a:fld>
            <a:endParaRPr lang="en-US" dirty="0"/>
          </a:p>
        </p:txBody>
      </p:sp>
    </p:spTree>
    <p:extLst>
      <p:ext uri="{BB962C8B-B14F-4D97-AF65-F5344CB8AC3E}">
        <p14:creationId xmlns:p14="http://schemas.microsoft.com/office/powerpoint/2010/main" val="2961190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4471" y="2472934"/>
            <a:ext cx="10420709" cy="4002584"/>
          </a:xfrm>
        </p:spPr>
        <p:txBody>
          <a:bodyPr>
            <a:noAutofit/>
          </a:bodyPr>
          <a:lstStyle/>
          <a:p>
            <a:pPr marL="517525" indent="-517525" algn="just">
              <a:spcBef>
                <a:spcPts val="0"/>
              </a:spcBef>
              <a:buClrTx/>
              <a:buFont typeface="Wingdings" panose="05000000000000000000" pitchFamily="2" charset="2"/>
              <a:buChar char="Ø"/>
            </a:pPr>
            <a:r>
              <a:rPr lang="en-GB" sz="3500" i="1" dirty="0">
                <a:latin typeface="Candara" panose="020E0502030303020204" pitchFamily="34" charset="0"/>
              </a:rPr>
              <a:t>Implementing Section </a:t>
            </a:r>
            <a:r>
              <a:rPr lang="en-GB" sz="3500" i="1" dirty="0" smtClean="0">
                <a:latin typeface="Candara" panose="020E0502030303020204" pitchFamily="34" charset="0"/>
              </a:rPr>
              <a:t>3 of the  EOPT Act, on Classification of Taxpayers</a:t>
            </a:r>
          </a:p>
          <a:p>
            <a:pPr marL="517525" indent="-517525" algn="just">
              <a:spcBef>
                <a:spcPts val="0"/>
              </a:spcBef>
              <a:buClrTx/>
              <a:buFont typeface="Wingdings" panose="05000000000000000000" pitchFamily="2" charset="2"/>
              <a:buChar char="Ø"/>
            </a:pPr>
            <a:r>
              <a:rPr lang="en-GB" sz="3500" i="1" dirty="0" smtClean="0">
                <a:latin typeface="Candara" panose="020E0502030303020204" pitchFamily="34" charset="0"/>
              </a:rPr>
              <a:t>Amends Section 21 of the NIRC by renumbering  “Sources of Income” as Section 21(a), then adding Section 21(b) on Classification of Taxpayers</a:t>
            </a:r>
          </a:p>
          <a:p>
            <a:pPr marL="517525" indent="-517525" algn="just">
              <a:spcBef>
                <a:spcPts val="0"/>
              </a:spcBef>
              <a:buClrTx/>
              <a:buFont typeface="Wingdings" panose="05000000000000000000" pitchFamily="2" charset="2"/>
              <a:buChar char="Ø"/>
            </a:pPr>
            <a:r>
              <a:rPr lang="en-GB" sz="3500" i="1" dirty="0" smtClean="0">
                <a:latin typeface="Candara" panose="020E0502030303020204" pitchFamily="34" charset="0"/>
              </a:rPr>
              <a:t>Posted </a:t>
            </a:r>
            <a:r>
              <a:rPr lang="en-GB" sz="3500" i="1" dirty="0">
                <a:latin typeface="Candara" panose="020E0502030303020204" pitchFamily="34" charset="0"/>
              </a:rPr>
              <a:t>in BIR </a:t>
            </a:r>
            <a:r>
              <a:rPr lang="en-GB" sz="3500" i="1" dirty="0" smtClean="0">
                <a:latin typeface="Candara" panose="020E0502030303020204" pitchFamily="34" charset="0"/>
              </a:rPr>
              <a:t>Website on </a:t>
            </a:r>
            <a:r>
              <a:rPr lang="en-GB" sz="3500" i="1" dirty="0">
                <a:latin typeface="Candara" panose="020E0502030303020204" pitchFamily="34" charset="0"/>
              </a:rPr>
              <a:t>April 12, </a:t>
            </a:r>
            <a:r>
              <a:rPr lang="en-GB" sz="3500" i="1" dirty="0" smtClean="0">
                <a:latin typeface="Candara" panose="020E0502030303020204" pitchFamily="34" charset="0"/>
              </a:rPr>
              <a:t>2024</a:t>
            </a:r>
          </a:p>
          <a:p>
            <a:pPr marL="517525" indent="-517525" algn="just">
              <a:spcBef>
                <a:spcPts val="0"/>
              </a:spcBef>
              <a:buClrTx/>
              <a:buFont typeface="Wingdings" panose="05000000000000000000" pitchFamily="2" charset="2"/>
              <a:buChar char="Ø"/>
            </a:pPr>
            <a:r>
              <a:rPr lang="en-GB" sz="3500" i="1" dirty="0" smtClean="0">
                <a:latin typeface="Candara" panose="020E0502030303020204" pitchFamily="34" charset="0"/>
              </a:rPr>
              <a:t>Effective </a:t>
            </a:r>
            <a:r>
              <a:rPr lang="en-GB" sz="3500" i="1" dirty="0">
                <a:latin typeface="Candara" panose="020E0502030303020204" pitchFamily="34" charset="0"/>
              </a:rPr>
              <a:t>April 27, 2024</a:t>
            </a:r>
          </a:p>
        </p:txBody>
      </p:sp>
      <p:sp>
        <p:nvSpPr>
          <p:cNvPr id="4" name="Slide Number Placeholder 3"/>
          <p:cNvSpPr>
            <a:spLocks noGrp="1"/>
          </p:cNvSpPr>
          <p:nvPr>
            <p:ph type="sldNum" sz="quarter" idx="12"/>
          </p:nvPr>
        </p:nvSpPr>
        <p:spPr/>
        <p:txBody>
          <a:bodyPr/>
          <a:lstStyle/>
          <a:p>
            <a:fld id="{8563C82B-BB9A-4B6D-9EC2-6AEA76B2E3B9}" type="slidenum">
              <a:rPr lang="en-US" smtClean="0">
                <a:solidFill>
                  <a:schemeClr val="tx1"/>
                </a:solidFill>
                <a:latin typeface="Candara" panose="020E0502030303020204" pitchFamily="34" charset="0"/>
              </a:rPr>
              <a:t>9</a:t>
            </a:fld>
            <a:endParaRPr lang="en-US" dirty="0">
              <a:solidFill>
                <a:schemeClr val="tx1"/>
              </a:solidFill>
              <a:latin typeface="Candara" panose="020E0502030303020204" pitchFamily="34" charset="0"/>
            </a:endParaRPr>
          </a:p>
        </p:txBody>
      </p:sp>
      <p:sp>
        <p:nvSpPr>
          <p:cNvPr id="5" name="Rectangle 1"/>
          <p:cNvSpPr>
            <a:spLocks noGrp="1" noChangeArrowheads="1"/>
          </p:cNvSpPr>
          <p:nvPr>
            <p:ph type="ctrTitle"/>
          </p:nvPr>
        </p:nvSpPr>
        <p:spPr bwMode="auto">
          <a:xfrm>
            <a:off x="827926" y="1329860"/>
            <a:ext cx="1080725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effectLst/>
                <a:latin typeface="Candara" panose="020E0502030303020204" pitchFamily="34" charset="0"/>
              </a:rPr>
              <a:t>REVENUE REGULATIONS NO. 8-2024</a:t>
            </a:r>
          </a:p>
        </p:txBody>
      </p:sp>
    </p:spTree>
    <p:extLst>
      <p:ext uri="{BB962C8B-B14F-4D97-AF65-F5344CB8AC3E}">
        <p14:creationId xmlns:p14="http://schemas.microsoft.com/office/powerpoint/2010/main" val="3776513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Wisp">
  <a:themeElements>
    <a:clrScheme name="Custom 3">
      <a:dk1>
        <a:sysClr val="windowText" lastClr="000000"/>
      </a:dk1>
      <a:lt1>
        <a:srgbClr val="B6C882"/>
      </a:lt1>
      <a:dk2>
        <a:srgbClr val="ABBB92"/>
      </a:dk2>
      <a:lt2>
        <a:srgbClr val="839943"/>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Wisp">
  <a:themeElements>
    <a:clrScheme name="Custom 3">
      <a:dk1>
        <a:sysClr val="windowText" lastClr="000000"/>
      </a:dk1>
      <a:lt1>
        <a:srgbClr val="B6C882"/>
      </a:lt1>
      <a:dk2>
        <a:srgbClr val="ABBB92"/>
      </a:dk2>
      <a:lt2>
        <a:srgbClr val="839943"/>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2_Wisp">
  <a:themeElements>
    <a:clrScheme name="Custom 3">
      <a:dk1>
        <a:sysClr val="windowText" lastClr="000000"/>
      </a:dk1>
      <a:lt1>
        <a:srgbClr val="B6C882"/>
      </a:lt1>
      <a:dk2>
        <a:srgbClr val="ABBB92"/>
      </a:dk2>
      <a:lt2>
        <a:srgbClr val="839943"/>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4.xml><?xml version="1.0" encoding="utf-8"?>
<a:theme xmlns:a="http://schemas.openxmlformats.org/drawingml/2006/main" name="3_Wisp">
  <a:themeElements>
    <a:clrScheme name="Custom 3">
      <a:dk1>
        <a:sysClr val="windowText" lastClr="000000"/>
      </a:dk1>
      <a:lt1>
        <a:srgbClr val="B6C882"/>
      </a:lt1>
      <a:dk2>
        <a:srgbClr val="ABBB92"/>
      </a:dk2>
      <a:lt2>
        <a:srgbClr val="839943"/>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1681</TotalTime>
  <Words>4584</Words>
  <Application>Microsoft Office PowerPoint</Application>
  <PresentationFormat>Widescreen</PresentationFormat>
  <Paragraphs>530</Paragraphs>
  <Slides>75</Slides>
  <Notes>0</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75</vt:i4>
      </vt:variant>
    </vt:vector>
  </HeadingPairs>
  <TitlesOfParts>
    <vt:vector size="86" baseType="lpstr">
      <vt:lpstr>Arial</vt:lpstr>
      <vt:lpstr>Calibri</vt:lpstr>
      <vt:lpstr>Cambria</vt:lpstr>
      <vt:lpstr>Candara</vt:lpstr>
      <vt:lpstr>Century Gothic</vt:lpstr>
      <vt:lpstr>Wingdings</vt:lpstr>
      <vt:lpstr>Wingdings 3</vt:lpstr>
      <vt:lpstr>Wisp</vt:lpstr>
      <vt:lpstr>1_Wisp</vt:lpstr>
      <vt:lpstr>2_Wisp</vt:lpstr>
      <vt:lpstr>3_Wisp</vt:lpstr>
      <vt:lpstr>Salient Features of  Ease of Paying Taxes (EOPT) Act Republic Act No. 11976</vt:lpstr>
      <vt:lpstr>REVENUE REGULATIONS NO. 2-2024</vt:lpstr>
      <vt:lpstr>Salient Features of RR 2-2024</vt:lpstr>
      <vt:lpstr>Effect of the Amendment to Section 245(i) of NIRC</vt:lpstr>
      <vt:lpstr>As provided by RR 2-2024</vt:lpstr>
      <vt:lpstr>BIR Revenue Issuances and other information covered by RR 2-2024</vt:lpstr>
      <vt:lpstr>BIR Revenue Issuances and other information covered by RR 2-2024 – cont’d</vt:lpstr>
      <vt:lpstr>END OF RR 2-2024</vt:lpstr>
      <vt:lpstr>REVENUE REGULATIONS NO. 8-2024</vt:lpstr>
      <vt:lpstr>Classification of Taxpayers</vt:lpstr>
      <vt:lpstr>Gross Sales shall :</vt:lpstr>
      <vt:lpstr>Classification of New and Old taxpayers</vt:lpstr>
      <vt:lpstr>Classification of New and Old taxpayers – cont’d</vt:lpstr>
      <vt:lpstr>NOTIFICATION TO TAXPAYERS</vt:lpstr>
      <vt:lpstr>END OF RR 8-2024</vt:lpstr>
      <vt:lpstr>REVENUE REGULATIONS NO. 6-2024</vt:lpstr>
      <vt:lpstr>Special Concessions to Certain Taxpayers</vt:lpstr>
      <vt:lpstr>Reduced Civil Penalty Rate at 10%</vt:lpstr>
      <vt:lpstr>No Reduction of the 50% Civil Penalty </vt:lpstr>
      <vt:lpstr>Reduced Interest Rate at 6%</vt:lpstr>
      <vt:lpstr>Reduced Penalty Rate at P500</vt:lpstr>
      <vt:lpstr>Reduced Compromise Penalty Rates </vt:lpstr>
      <vt:lpstr>END OF RR 6-2024</vt:lpstr>
      <vt:lpstr>REVENUE REGULATIONS NO. 4-2024</vt:lpstr>
      <vt:lpstr>Scope of RR 4-2024</vt:lpstr>
      <vt:lpstr>Scope 1   Manual or electronic filing and payment, regardless of venue</vt:lpstr>
      <vt:lpstr>A - Additional Definition of Terms in the NIRC</vt:lpstr>
      <vt:lpstr>Definition of Terms - cont’d</vt:lpstr>
      <vt:lpstr>Modes of Filing of Returns and Payment of Taxes</vt:lpstr>
      <vt:lpstr>Summary on Mode of Filing of LGUs</vt:lpstr>
      <vt:lpstr>NIRC Provisions amended Re: Filing of Returns and Payment of Taxes</vt:lpstr>
      <vt:lpstr>Re: Filing of Returns and Payment of Taxes – cont’d</vt:lpstr>
      <vt:lpstr>NIRC Provisions amended – cont’d Re: Filing of Returns and Payment of Taxes</vt:lpstr>
      <vt:lpstr>Scope 2 - Removal of Civil Penalty for  filing of return at the wrong venue</vt:lpstr>
      <vt:lpstr>Scope 3   Non-filing of income tax return  by an OCW or OFW</vt:lpstr>
      <vt:lpstr>Overseas Filipino Worker </vt:lpstr>
      <vt:lpstr>The term OFW</vt:lpstr>
      <vt:lpstr>Scope 4   Removal of additional requirement for deductibility of certain payments</vt:lpstr>
      <vt:lpstr>Repeal of Section 34 (K) of the Tax Code </vt:lpstr>
      <vt:lpstr>Scope 5   Withholding of Tax at Source and Declaration of Income of Recipient</vt:lpstr>
      <vt:lpstr>When should the payor withhold the tax?</vt:lpstr>
      <vt:lpstr>Income of Recipient</vt:lpstr>
      <vt:lpstr>END OF RR 4-2024</vt:lpstr>
      <vt:lpstr>REVENUE REGULATIONS NO. 7-2024</vt:lpstr>
      <vt:lpstr>Pertinent NIRC Provisions</vt:lpstr>
      <vt:lpstr>Pertinent Changes  on  Invoicing Requirements per Sections 113 and 237, NIRC</vt:lpstr>
      <vt:lpstr>For VAT-registered persons under Section 113</vt:lpstr>
      <vt:lpstr>Invoicing of VAT-registered persons- cont’d</vt:lpstr>
      <vt:lpstr>PowerPoint Presentation</vt:lpstr>
      <vt:lpstr>PowerPoint Presentation</vt:lpstr>
      <vt:lpstr>PowerPoint Presentation</vt:lpstr>
      <vt:lpstr>Section 235- Preservation of Books of Accounts  and other Accounting Records</vt:lpstr>
      <vt:lpstr>SEC. 236. Registration Requirements</vt:lpstr>
      <vt:lpstr>SEC. 238. Printing of Sales or Commercial Invoices</vt:lpstr>
      <vt:lpstr>SEC. 241. Exhibition of Certificate of Payment at Place of Business SEC. 242. Continuation of Business of Deceased Person SEC. 243. Removal of Business to Other Location  </vt:lpstr>
      <vt:lpstr>Transitory Provisions  </vt:lpstr>
      <vt:lpstr>Transitory Provisions – cont’d  </vt:lpstr>
      <vt:lpstr>Transitory Provisions – cont’d  </vt:lpstr>
      <vt:lpstr>Transitory Provisions – cont’d  </vt:lpstr>
      <vt:lpstr>Transitory Provisions – cont’d  </vt:lpstr>
      <vt:lpstr>END OF RR 7-2024</vt:lpstr>
      <vt:lpstr>REVENUE REGULATIONS NO. 3-2024</vt:lpstr>
      <vt:lpstr>Affected  NIRC Provisions on VAT</vt:lpstr>
      <vt:lpstr>Affected NIRC Provisions on Percentage Tax </vt:lpstr>
      <vt:lpstr>Salient Features on amendments on VAT and PT</vt:lpstr>
      <vt:lpstr>Shift to Accrual Basis- cont’d</vt:lpstr>
      <vt:lpstr>Gross Sales under Section 108  - cont’d</vt:lpstr>
      <vt:lpstr>Other Salient Features</vt:lpstr>
      <vt:lpstr>Other Salient Features – cont’d</vt:lpstr>
      <vt:lpstr>Other Salient Features – cont’d</vt:lpstr>
      <vt:lpstr>Other Salient Features – cont’d</vt:lpstr>
      <vt:lpstr>Other requisites for Output VAT Credit per RR 3-2024</vt:lpstr>
      <vt:lpstr>Transitory Provisions</vt:lpstr>
      <vt:lpstr>END OF RR 7-2024</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Requirements to be secured from the BUREAU OF INTERNAL REVENUE</dc:title>
  <dc:creator>Reena M. Patangan-Francisco</dc:creator>
  <cp:lastModifiedBy>BIR</cp:lastModifiedBy>
  <cp:revision>189</cp:revision>
  <cp:lastPrinted>2024-05-16T11:48:38Z</cp:lastPrinted>
  <dcterms:created xsi:type="dcterms:W3CDTF">2024-05-04T03:00:33Z</dcterms:created>
  <dcterms:modified xsi:type="dcterms:W3CDTF">2025-02-26T02:59:04Z</dcterms:modified>
</cp:coreProperties>
</file>