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13"/>
  </p:notesMasterIdLst>
  <p:handoutMasterIdLst>
    <p:handoutMasterId r:id="rId14"/>
  </p:handoutMasterIdLst>
  <p:sldIdLst>
    <p:sldId id="376" r:id="rId2"/>
    <p:sldId id="377" r:id="rId3"/>
    <p:sldId id="378" r:id="rId4"/>
    <p:sldId id="379" r:id="rId5"/>
    <p:sldId id="380" r:id="rId6"/>
    <p:sldId id="381" r:id="rId7"/>
    <p:sldId id="382" r:id="rId8"/>
    <p:sldId id="383" r:id="rId9"/>
    <p:sldId id="386" r:id="rId10"/>
    <p:sldId id="387" r:id="rId11"/>
    <p:sldId id="391" r:id="rId12"/>
  </p:sldIdLst>
  <p:sldSz cx="12192000" cy="6858000"/>
  <p:notesSz cx="6858000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R" initials="B" lastIdx="1" clrIdx="0">
    <p:extLst>
      <p:ext uri="{19B8F6BF-5375-455C-9EA6-DF929625EA0E}">
        <p15:presenceInfo xmlns:p15="http://schemas.microsoft.com/office/powerpoint/2012/main" userId="6b25f56802fe6f8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5F5F5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6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238CF-2449-4802-9F63-0E5872EA6E26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21AA46-26A8-4BA1-8FE8-A6050752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987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2D23D-4933-486B-9E0F-E9DEE77BCF54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F22A4-847B-4115-9F36-EB5B02617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236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75145" y="1267135"/>
            <a:ext cx="8915399" cy="2262781"/>
          </a:xfrm>
        </p:spPr>
        <p:txBody>
          <a:bodyPr anchor="b">
            <a:normAutofit/>
          </a:bodyPr>
          <a:lstStyle>
            <a:lvl1pPr>
              <a:defRPr sz="540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5145" y="3906111"/>
            <a:ext cx="8915399" cy="1126283"/>
          </a:xfrm>
        </p:spPr>
        <p:txBody>
          <a:bodyPr anchor="t">
            <a:normAutofit/>
          </a:bodyPr>
          <a:lstStyle>
            <a:lvl1pPr marL="0" indent="0" algn="l">
              <a:buNone/>
              <a:defRPr sz="36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205743" y="5903662"/>
            <a:ext cx="1105836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8129" y="6110393"/>
            <a:ext cx="77976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3C82B-BB9A-4B6D-9EC2-6AEA76B2E3B9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49801" y="6437733"/>
            <a:ext cx="1258169" cy="299498"/>
          </a:xfrm>
          <a:ln>
            <a:solidFill>
              <a:schemeClr val="tx1"/>
            </a:solidFill>
          </a:ln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Candara" panose="020E0502030303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RR 5-2024(Refunds)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4562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4B9009-D06C-4D2F-B67E-0E43945A1667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2/26/2025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RR 5-2024(Refunds)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3C82B-BB9A-4B6D-9EC2-6AEA76B2E3B9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8791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F97A36-5EC7-4320-B4B5-4392A85A741C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2/26/2025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RR 5-2024(Refunds)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3C82B-BB9A-4B6D-9EC2-6AEA76B2E3B9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9809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551829-82C8-478D-B4A4-9E5036907479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2/26/2025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RR 5-2024(Refunds)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3C82B-BB9A-4B6D-9EC2-6AEA76B2E3B9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7058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5CB43B-2F0C-4B1F-9B4E-7D3F8DA40414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2/26/2025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RR 5-2024(Refunds)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3C82B-BB9A-4B6D-9EC2-6AEA76B2E3B9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91668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35444C-600B-442D-A872-C16EA95573CB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2/26/2025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RR 5-2024(Refunds)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3C82B-BB9A-4B6D-9EC2-6AEA76B2E3B9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2799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38ECF1-B068-4E9B-A6DE-049ECBF546AE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2/26/2025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RR 5-2024(Refunds)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3C82B-BB9A-4B6D-9EC2-6AEA76B2E3B9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49780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A24DFB-2AF4-436E-89C2-75178E8C2C8F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2/26/2025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RR 5-2024(Refunds)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3C82B-BB9A-4B6D-9EC2-6AEA76B2E3B9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5380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9517" y="372473"/>
            <a:ext cx="9800112" cy="830617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00FF"/>
                </a:solidFill>
                <a:latin typeface="Candara" panose="020E0502030303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524" y="2133600"/>
            <a:ext cx="10640088" cy="3777622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latin typeface="Candara" panose="020E0502030303020204" pitchFamily="34" charset="0"/>
              </a:defRPr>
            </a:lvl1pPr>
            <a:lvl2pPr marL="800100" indent="-342900">
              <a:buClrTx/>
              <a:buFont typeface="+mj-lt"/>
              <a:buAutoNum type="arabicPeriod"/>
              <a:defRPr sz="2800">
                <a:solidFill>
                  <a:schemeClr val="tx1"/>
                </a:solidFill>
                <a:latin typeface="Candara" panose="020E0502030303020204" pitchFamily="34" charset="0"/>
              </a:defRPr>
            </a:lvl2pPr>
            <a:lvl3pPr marL="1143000" indent="-228600">
              <a:buClrTx/>
              <a:buFont typeface="Wingdings" panose="05000000000000000000" pitchFamily="2" charset="2"/>
              <a:buChar char="Ø"/>
              <a:defRPr sz="2600">
                <a:solidFill>
                  <a:schemeClr val="tx1"/>
                </a:solidFill>
                <a:latin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190990" y="6278027"/>
            <a:ext cx="82316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509" y="6315635"/>
            <a:ext cx="532015" cy="365125"/>
          </a:xfrm>
        </p:spPr>
        <p:txBody>
          <a:bodyPr/>
          <a:lstStyle>
            <a:lvl1pPr>
              <a:defRPr sz="1800" b="1">
                <a:solidFill>
                  <a:schemeClr val="tx1"/>
                </a:solidFill>
                <a:latin typeface="Candara" panose="020E0502030303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0F6EA-9046-4E24-AD8E-1CE160076AE9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49801" y="6437733"/>
            <a:ext cx="1258169" cy="299498"/>
          </a:xfrm>
          <a:ln>
            <a:solidFill>
              <a:schemeClr val="tx1"/>
            </a:solidFill>
          </a:ln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Candara" panose="020E0502030303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RR 5-2024(Refunds)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8232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49801" y="6437733"/>
            <a:ext cx="1258169" cy="299498"/>
          </a:xfrm>
          <a:ln>
            <a:solidFill>
              <a:schemeClr val="tx1"/>
            </a:solidFill>
          </a:ln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Candara" panose="020E0502030303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RR 5-2024(Refunds)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3C82B-BB9A-4B6D-9EC2-6AEA76B2E3B9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819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3C82B-BB9A-4B6D-9EC2-6AEA76B2E3B9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49801" y="6437733"/>
            <a:ext cx="1258169" cy="299498"/>
          </a:xfrm>
          <a:ln>
            <a:solidFill>
              <a:schemeClr val="tx1"/>
            </a:solidFill>
          </a:ln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Candara" panose="020E0502030303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RR 5-2024(Refunds)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5543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3C82B-BB9A-4B6D-9EC2-6AEA76B2E3B9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49801" y="6437733"/>
            <a:ext cx="1258169" cy="299498"/>
          </a:xfrm>
          <a:ln>
            <a:solidFill>
              <a:schemeClr val="tx1"/>
            </a:solidFill>
          </a:ln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Candara" panose="020E0502030303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RR 5-2024(Refunds)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484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3C82B-BB9A-4B6D-9EC2-6AEA76B2E3B9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49801" y="6437733"/>
            <a:ext cx="1258169" cy="299498"/>
          </a:xfrm>
          <a:ln>
            <a:solidFill>
              <a:schemeClr val="tx1"/>
            </a:solidFill>
          </a:ln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Candara" panose="020E0502030303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RR 5-2024(Refunds)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045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3C82B-BB9A-4B6D-9EC2-6AEA76B2E3B9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49801" y="6437733"/>
            <a:ext cx="1258169" cy="299498"/>
          </a:xfrm>
          <a:ln>
            <a:solidFill>
              <a:schemeClr val="tx1"/>
            </a:solidFill>
          </a:ln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Candara" panose="020E0502030303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RR 5-2024(Refunds)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5238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3C82B-BB9A-4B6D-9EC2-6AEA76B2E3B9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49801" y="6437733"/>
            <a:ext cx="1258169" cy="299498"/>
          </a:xfrm>
          <a:ln>
            <a:solidFill>
              <a:schemeClr val="tx1"/>
            </a:solidFill>
          </a:ln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Candara" panose="020E0502030303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RR 5-2024(Refunds)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3553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0B254F-B8BF-4C5A-9EAC-CD5A0BC0D5BD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2/26/2025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RR 5-2024(Refunds)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3C82B-BB9A-4B6D-9EC2-6AEA76B2E3B9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10749801" y="6437733"/>
            <a:ext cx="1258169" cy="2994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Candara" panose="020E0502030303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RR 5-2024(Refunds)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2571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DEE0DB-E829-4399-BF80-C61D45B14B14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2/26/2025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RR 5-2024(Refunds)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417114" y="5894569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3C82B-BB9A-4B6D-9EC2-6AEA76B2E3B9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193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3C82B-BB9A-4B6D-9EC2-6AEA76B2E3B9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1252372" y="1041616"/>
            <a:ext cx="1080725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effectLst/>
                <a:latin typeface="Candara" panose="020E0502030303020204" pitchFamily="34" charset="0"/>
              </a:rPr>
              <a:t>REVENUE REGULATIONS NO. 5-2024</a:t>
            </a:r>
          </a:p>
        </p:txBody>
      </p:sp>
      <p:sp>
        <p:nvSpPr>
          <p:cNvPr id="2" name="Rectangle 1"/>
          <p:cNvSpPr/>
          <p:nvPr/>
        </p:nvSpPr>
        <p:spPr>
          <a:xfrm>
            <a:off x="608012" y="2498658"/>
            <a:ext cx="11195435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7525" marR="0" lvl="0" indent="-51752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GB" sz="32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Pertains to matter regarding various types of Tax Refunds</a:t>
            </a:r>
            <a:endParaRPr kumimoji="0" lang="en-GB" sz="3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  <a:p>
            <a:pPr marL="517525" marR="0" lvl="0" indent="-51752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GB" sz="32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Effectivity is 15 days from publication in the Official Gazette or the BIR Website, whichever came first</a:t>
            </a:r>
          </a:p>
          <a:p>
            <a:pPr marL="517525" marR="0" lvl="0" indent="-51752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GB" sz="32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Posted on BIR Website on </a:t>
            </a:r>
            <a:r>
              <a:rPr kumimoji="0" lang="en-GB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April 12, </a:t>
            </a:r>
            <a:r>
              <a:rPr kumimoji="0" lang="en-GB" sz="32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2024, effective </a:t>
            </a:r>
            <a:r>
              <a:rPr kumimoji="0" lang="en-GB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April 27, </a:t>
            </a:r>
            <a:r>
              <a:rPr kumimoji="0" lang="en-GB" sz="32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2024</a:t>
            </a:r>
          </a:p>
          <a:p>
            <a:pPr marL="517525" marR="0" lvl="0" indent="-51752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GB" sz="32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Applicable to tax credit/refund claims filed starting July 1, 2024, onwards</a:t>
            </a:r>
            <a:endParaRPr kumimoji="0" lang="en-GB" sz="3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t>RR 5-2024(Refunds)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854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0843" y="536625"/>
            <a:ext cx="9800112" cy="830617"/>
          </a:xfrm>
        </p:spPr>
        <p:txBody>
          <a:bodyPr>
            <a:normAutofit/>
          </a:bodyPr>
          <a:lstStyle/>
          <a:p>
            <a:pPr algn="ctr"/>
            <a:r>
              <a:rPr lang="en-PH" b="1" dirty="0" smtClean="0"/>
              <a:t>Section 204(C)  - cont’d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695" y="1645261"/>
            <a:ext cx="11041812" cy="4919441"/>
          </a:xfrm>
        </p:spPr>
        <p:txBody>
          <a:bodyPr>
            <a:normAutofit/>
          </a:bodyPr>
          <a:lstStyle/>
          <a:p>
            <a:pPr marL="514350" lvl="0" indent="-514350" algn="just">
              <a:buClrTx/>
              <a:buFont typeface="+mj-lt"/>
              <a:buAutoNum type="arabicPeriod" startAt="4"/>
            </a:pPr>
            <a:r>
              <a:rPr lang="en-GB" dirty="0" smtClean="0"/>
              <a:t>BIR shall process and decide within </a:t>
            </a:r>
            <a:r>
              <a:rPr lang="en-GB" b="1" dirty="0" smtClean="0">
                <a:solidFill>
                  <a:schemeClr val="accent1">
                    <a:lumMod val="50000"/>
                  </a:schemeClr>
                </a:solidFill>
              </a:rPr>
              <a:t>180 days* </a:t>
            </a:r>
            <a:r>
              <a:rPr lang="en-GB" dirty="0" smtClean="0"/>
              <a:t>from </a:t>
            </a:r>
            <a:r>
              <a:rPr lang="en-GB" dirty="0"/>
              <a:t>submission of complete documents in support of the </a:t>
            </a:r>
            <a:r>
              <a:rPr lang="en-GB" dirty="0" smtClean="0"/>
              <a:t>application</a:t>
            </a:r>
            <a:endParaRPr lang="en-GB" sz="1100" i="1" dirty="0" smtClean="0">
              <a:solidFill>
                <a:srgbClr val="5F5F5F"/>
              </a:solidFill>
            </a:endParaRPr>
          </a:p>
          <a:p>
            <a:pPr marL="1314450" lvl="1" indent="-514350" algn="just">
              <a:buFont typeface="Wingdings" panose="05000000000000000000" pitchFamily="2" charset="2"/>
              <a:buChar char="Ø"/>
            </a:pPr>
            <a:r>
              <a:rPr lang="en-GB" sz="3200" dirty="0" smtClean="0"/>
              <a:t>Failure of any BIR official, agent, or employee to observe the 180-day period to process shall be punishable under Section 269 of the NIRC  for </a:t>
            </a:r>
            <a:r>
              <a:rPr lang="en-GB" sz="3200" i="1" dirty="0" smtClean="0"/>
              <a:t>Violations committed by Government Enforcement Officers</a:t>
            </a:r>
          </a:p>
          <a:p>
            <a:pPr indent="1314450" algn="just">
              <a:lnSpc>
                <a:spcPct val="110000"/>
              </a:lnSpc>
              <a:spcBef>
                <a:spcPts val="0"/>
              </a:spcBef>
              <a:buClrTx/>
            </a:pPr>
            <a:r>
              <a:rPr lang="en-GB" sz="1100" i="1" dirty="0" smtClean="0">
                <a:solidFill>
                  <a:srgbClr val="5F5F5F"/>
                </a:solidFill>
              </a:rPr>
              <a:t>* 90 days was proposed in the CREATE Law, but the same was vetoed by PRRD, for being too short and administratively unfeasible.</a:t>
            </a:r>
          </a:p>
          <a:p>
            <a:pPr indent="1314450" algn="just">
              <a:lnSpc>
                <a:spcPct val="110000"/>
              </a:lnSpc>
              <a:spcBef>
                <a:spcPts val="0"/>
              </a:spcBef>
              <a:buClrTx/>
            </a:pPr>
            <a:r>
              <a:rPr lang="en-GB" sz="1100" i="1" dirty="0" smtClean="0">
                <a:solidFill>
                  <a:srgbClr val="5F5F5F"/>
                </a:solidFill>
              </a:rPr>
              <a:t>Delays on processing of refunds under 204 is now included. Before, it was only 112 that </a:t>
            </a:r>
            <a:r>
              <a:rPr lang="en-GB" sz="1100" i="1" dirty="0">
                <a:solidFill>
                  <a:srgbClr val="5F5F5F"/>
                </a:solidFill>
              </a:rPr>
              <a:t>was </a:t>
            </a:r>
            <a:r>
              <a:rPr lang="en-GB" sz="1100" i="1" dirty="0" smtClean="0">
                <a:solidFill>
                  <a:srgbClr val="5F5F5F"/>
                </a:solidFill>
              </a:rPr>
              <a:t>mentioned</a:t>
            </a:r>
          </a:p>
          <a:p>
            <a:pPr indent="1314450" algn="just">
              <a:lnSpc>
                <a:spcPct val="110000"/>
              </a:lnSpc>
              <a:spcBef>
                <a:spcPts val="0"/>
              </a:spcBef>
              <a:buClrTx/>
            </a:pPr>
            <a:r>
              <a:rPr lang="en-GB" sz="1100" i="1" dirty="0" smtClean="0">
                <a:solidFill>
                  <a:srgbClr val="5F5F5F"/>
                </a:solidFill>
              </a:rPr>
              <a:t>Change </a:t>
            </a:r>
            <a:r>
              <a:rPr lang="en-GB" sz="1100" i="1" dirty="0">
                <a:solidFill>
                  <a:srgbClr val="5F5F5F"/>
                </a:solidFill>
              </a:rPr>
              <a:t>was made per Section 31 of the EOPT Act, amending Section 204 of the NIRC/ Section 6(B) of RR 5-2024</a:t>
            </a:r>
          </a:p>
          <a:p>
            <a:pPr indent="1314450" algn="just">
              <a:lnSpc>
                <a:spcPct val="110000"/>
              </a:lnSpc>
              <a:spcBef>
                <a:spcPts val="0"/>
              </a:spcBef>
              <a:buClrTx/>
            </a:pPr>
            <a:endParaRPr lang="en-GB" sz="1100" i="1" dirty="0">
              <a:solidFill>
                <a:srgbClr val="5F5F5F"/>
              </a:solidFill>
            </a:endParaRPr>
          </a:p>
          <a:p>
            <a:pPr marL="514350" lvl="0" indent="-514350" algn="just">
              <a:buClrTx/>
              <a:buFont typeface="+mj-lt"/>
              <a:buAutoNum type="arabicPeriod"/>
            </a:pPr>
            <a:endParaRPr lang="en-GB" dirty="0"/>
          </a:p>
          <a:p>
            <a:pPr marL="514350" lvl="0" indent="-514350" algn="just">
              <a:buClrTx/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0F6EA-9046-4E24-AD8E-1CE160076AE9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3130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406" y="2530693"/>
            <a:ext cx="9800112" cy="2032341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400" b="1" dirty="0" smtClean="0">
                <a:solidFill>
                  <a:srgbClr val="0000FF"/>
                </a:solidFill>
              </a:rPr>
              <a:t>END OF PRESENTATION</a:t>
            </a:r>
            <a:br>
              <a:rPr lang="en-GB" sz="4400" b="1" dirty="0" smtClean="0">
                <a:solidFill>
                  <a:srgbClr val="0000FF"/>
                </a:solidFill>
              </a:rPr>
            </a:br>
            <a:r>
              <a:rPr lang="en-GB" sz="4400" b="1" dirty="0"/>
              <a:t/>
            </a:r>
            <a:br>
              <a:rPr lang="en-GB" sz="4400" b="1" dirty="0"/>
            </a:br>
            <a:r>
              <a:rPr lang="en-GB" sz="4400" b="1" dirty="0" smtClean="0"/>
              <a:t>THANK YOU!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0F6EA-9046-4E24-AD8E-1CE160076AE9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4619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8949" y="271889"/>
            <a:ext cx="9800112" cy="697375"/>
          </a:xfrm>
        </p:spPr>
        <p:txBody>
          <a:bodyPr>
            <a:normAutofit fontScale="90000"/>
          </a:bodyPr>
          <a:lstStyle/>
          <a:p>
            <a:pPr algn="ctr"/>
            <a:r>
              <a:rPr lang="en-PH" b="1" dirty="0" smtClean="0"/>
              <a:t>Changes per EOPT Act</a:t>
            </a:r>
            <a:endParaRPr lang="en-PH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9017" y="1146504"/>
            <a:ext cx="10860545" cy="5711496"/>
          </a:xfrm>
        </p:spPr>
        <p:txBody>
          <a:bodyPr>
            <a:noAutofit/>
          </a:bodyPr>
          <a:lstStyle/>
          <a:p>
            <a:pPr marL="514350" indent="-514350" algn="just">
              <a:buClr>
                <a:schemeClr val="tx1"/>
              </a:buClr>
              <a:buFont typeface="+mj-lt"/>
              <a:buAutoNum type="arabicPeriod"/>
            </a:pPr>
            <a:r>
              <a:rPr lang="en-PH" dirty="0" smtClean="0"/>
              <a:t>Introduction of </a:t>
            </a:r>
            <a:r>
              <a:rPr lang="en-PH" b="1" i="1" dirty="0" smtClean="0">
                <a:solidFill>
                  <a:schemeClr val="accent3">
                    <a:lumMod val="50000"/>
                  </a:schemeClr>
                </a:solidFill>
              </a:rPr>
              <a:t>risk-based approach </a:t>
            </a:r>
            <a:r>
              <a:rPr lang="en-PH" dirty="0" smtClean="0"/>
              <a:t>to verification of VAT Refunds per </a:t>
            </a:r>
            <a:r>
              <a:rPr lang="en-PH" b="1" i="1" dirty="0">
                <a:solidFill>
                  <a:schemeClr val="accent3">
                    <a:lumMod val="50000"/>
                  </a:schemeClr>
                </a:solidFill>
              </a:rPr>
              <a:t>Section 112(C) </a:t>
            </a:r>
            <a:r>
              <a:rPr lang="en-PH" dirty="0" smtClean="0"/>
              <a:t>of the NIRC 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rabicPeriod"/>
            </a:pPr>
            <a:r>
              <a:rPr lang="en-PH" dirty="0" smtClean="0"/>
              <a:t>Liability in case of </a:t>
            </a:r>
            <a:r>
              <a:rPr lang="en-PH" b="1" i="1" dirty="0">
                <a:solidFill>
                  <a:schemeClr val="accent3">
                    <a:lumMod val="50000"/>
                  </a:schemeClr>
                </a:solidFill>
              </a:rPr>
              <a:t>COA disallowance </a:t>
            </a:r>
            <a:r>
              <a:rPr lang="en-PH" dirty="0" smtClean="0"/>
              <a:t>of the amount refunded per Section </a:t>
            </a:r>
            <a:r>
              <a:rPr lang="en-PH" b="1" i="1" dirty="0">
                <a:solidFill>
                  <a:schemeClr val="accent3">
                    <a:lumMod val="50000"/>
                  </a:schemeClr>
                </a:solidFill>
              </a:rPr>
              <a:t>112(D) </a:t>
            </a:r>
            <a:r>
              <a:rPr lang="en-PH" dirty="0" smtClean="0"/>
              <a:t>of the NIRC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rabicPeriod"/>
            </a:pPr>
            <a:r>
              <a:rPr lang="en-PH" dirty="0" smtClean="0"/>
              <a:t>Refund of excess income tax credit in case of dissolution or </a:t>
            </a:r>
            <a:r>
              <a:rPr lang="en-PH" b="1" i="1" dirty="0">
                <a:solidFill>
                  <a:schemeClr val="accent3">
                    <a:lumMod val="50000"/>
                  </a:schemeClr>
                </a:solidFill>
              </a:rPr>
              <a:t>cessation of business under Section 76(C) </a:t>
            </a:r>
            <a:r>
              <a:rPr lang="en-PH" dirty="0" smtClean="0"/>
              <a:t>of the NIRC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rabicPeriod"/>
            </a:pPr>
            <a:r>
              <a:rPr lang="en-PH" dirty="0" smtClean="0"/>
              <a:t>Introduction of </a:t>
            </a:r>
            <a:r>
              <a:rPr lang="en-PH" b="1" i="1" dirty="0">
                <a:solidFill>
                  <a:schemeClr val="accent3">
                    <a:lumMod val="50000"/>
                  </a:schemeClr>
                </a:solidFill>
              </a:rPr>
              <a:t>180-day period </a:t>
            </a:r>
            <a:r>
              <a:rPr lang="en-PH" dirty="0" smtClean="0"/>
              <a:t>to process claims for tax refunds in certain cases per </a:t>
            </a:r>
            <a:r>
              <a:rPr lang="en-PH" b="1" i="1" dirty="0">
                <a:solidFill>
                  <a:schemeClr val="accent3">
                    <a:lumMod val="50000"/>
                  </a:schemeClr>
                </a:solidFill>
              </a:rPr>
              <a:t>Section 204(C) </a:t>
            </a:r>
            <a:r>
              <a:rPr lang="en-PH" dirty="0" smtClean="0"/>
              <a:t>of the NIRC</a:t>
            </a:r>
          </a:p>
          <a:p>
            <a:pPr marL="514350" indent="-514350" algn="just">
              <a:buClr>
                <a:schemeClr val="tx1"/>
              </a:buClr>
              <a:buFont typeface="+mj-lt"/>
              <a:buAutoNum type="arabicPeriod"/>
            </a:pPr>
            <a:r>
              <a:rPr lang="en-PH" dirty="0" smtClean="0"/>
              <a:t>Amended policies on filing of judicial claims per Section 229 of the NIRC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0F6EA-9046-4E24-AD8E-1CE160076AE9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552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Risk-based Verification of VAT Refund Claims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9541" y="1383100"/>
            <a:ext cx="10640088" cy="5069457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ClrTx/>
              <a:buFont typeface="+mj-lt"/>
              <a:buAutoNum type="arabicPeriod"/>
            </a:pPr>
            <a:r>
              <a:rPr lang="en-GB" dirty="0" smtClean="0"/>
              <a:t>Introduced in Section 112(C) of the NIRC on period of granting VAT refunds applicable to :</a:t>
            </a:r>
          </a:p>
          <a:p>
            <a:pPr marL="1314450" lvl="1" indent="-514350">
              <a:spcBef>
                <a:spcPts val="0"/>
              </a:spcBef>
              <a:buFont typeface="+mj-lt"/>
              <a:buAutoNum type="alphaLcPeriod"/>
            </a:pPr>
            <a:r>
              <a:rPr lang="en-GB" sz="3200" dirty="0" smtClean="0"/>
              <a:t>Zero-Rated Sales per Section 112(A)</a:t>
            </a:r>
          </a:p>
          <a:p>
            <a:pPr marL="1314450" lvl="1" indent="-514350">
              <a:spcBef>
                <a:spcPts val="0"/>
              </a:spcBef>
              <a:buFont typeface="+mj-lt"/>
              <a:buAutoNum type="alphaLcPeriod"/>
            </a:pPr>
            <a:r>
              <a:rPr lang="en-GB" sz="3200" dirty="0" smtClean="0"/>
              <a:t>Cancellation of VAT Registration per Section 112(B)</a:t>
            </a:r>
          </a:p>
          <a:p>
            <a:pPr lvl="1" indent="0">
              <a:spcBef>
                <a:spcPts val="0"/>
              </a:spcBef>
              <a:buNone/>
            </a:pPr>
            <a:endParaRPr lang="en-GB" sz="3200" dirty="0" smtClean="0"/>
          </a:p>
          <a:p>
            <a:pPr marL="517525" lvl="1" indent="-511175">
              <a:spcBef>
                <a:spcPts val="0"/>
              </a:spcBef>
              <a:buFont typeface="+mj-lt"/>
              <a:buAutoNum type="arabicPeriod" startAt="2"/>
            </a:pPr>
            <a:r>
              <a:rPr lang="en-GB" sz="3200" dirty="0" smtClean="0"/>
              <a:t>Classifies claims into:</a:t>
            </a:r>
          </a:p>
          <a:p>
            <a:pPr marL="1320800" lvl="3" indent="-514350">
              <a:spcBef>
                <a:spcPts val="0"/>
              </a:spcBef>
              <a:buClrTx/>
              <a:buFont typeface="+mj-lt"/>
              <a:buAutoNum type="alphaLcPeriod"/>
            </a:pPr>
            <a:r>
              <a:rPr lang="en-GB" sz="3200" dirty="0" smtClean="0">
                <a:solidFill>
                  <a:schemeClr val="tx1"/>
                </a:solidFill>
              </a:rPr>
              <a:t>Low Risk</a:t>
            </a:r>
          </a:p>
          <a:p>
            <a:pPr marL="1320800" lvl="3" indent="-514350">
              <a:spcBef>
                <a:spcPts val="0"/>
              </a:spcBef>
              <a:buClrTx/>
              <a:buFont typeface="+mj-lt"/>
              <a:buAutoNum type="alphaLcPeriod"/>
            </a:pPr>
            <a:r>
              <a:rPr lang="en-GB" sz="3200" dirty="0" smtClean="0">
                <a:solidFill>
                  <a:schemeClr val="tx1"/>
                </a:solidFill>
              </a:rPr>
              <a:t>Medium Risk</a:t>
            </a:r>
          </a:p>
          <a:p>
            <a:pPr marL="1320800" lvl="3" indent="-514350">
              <a:spcBef>
                <a:spcPts val="0"/>
              </a:spcBef>
              <a:buClrTx/>
              <a:buFont typeface="+mj-lt"/>
              <a:buAutoNum type="alphaLcPeriod"/>
            </a:pPr>
            <a:r>
              <a:rPr lang="en-GB" sz="3200" dirty="0" smtClean="0">
                <a:solidFill>
                  <a:schemeClr val="tx1"/>
                </a:solidFill>
              </a:rPr>
              <a:t>High Risk</a:t>
            </a:r>
          </a:p>
          <a:p>
            <a:pPr marL="1320800" lvl="3" indent="-514350">
              <a:buClrTx/>
              <a:buFont typeface="+mj-lt"/>
              <a:buAutoNum type="alphaLcPeriod"/>
            </a:pPr>
            <a:endParaRPr lang="en-GB" sz="3200" dirty="0">
              <a:solidFill>
                <a:schemeClr val="tx1"/>
              </a:solidFill>
            </a:endParaRPr>
          </a:p>
          <a:p>
            <a:pPr marL="1320800" lvl="3" indent="-514350">
              <a:buClrTx/>
              <a:buFont typeface="+mj-lt"/>
              <a:buAutoNum type="alphaLcPeriod"/>
            </a:pPr>
            <a:endParaRPr lang="en-GB" sz="3200" dirty="0">
              <a:solidFill>
                <a:schemeClr val="tx1"/>
              </a:solidFill>
            </a:endParaRPr>
          </a:p>
          <a:p>
            <a:pPr marL="1314450" lvl="1" indent="-514350">
              <a:buFont typeface="+mj-lt"/>
              <a:buAutoNum type="alphaLcPeriod"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0F6EA-9046-4E24-AD8E-1CE160076AE9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0213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991" y="244883"/>
            <a:ext cx="10515599" cy="724950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/>
              <a:t>Risk Matrix</a:t>
            </a:r>
            <a:endParaRPr lang="en-US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598516" y="969833"/>
          <a:ext cx="11129002" cy="50068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0211">
                  <a:extLst>
                    <a:ext uri="{9D8B030D-6E8A-4147-A177-3AD203B41FA5}">
                      <a16:colId xmlns:a16="http://schemas.microsoft.com/office/drawing/2014/main" val="1298256140"/>
                    </a:ext>
                  </a:extLst>
                </a:gridCol>
                <a:gridCol w="2551814">
                  <a:extLst>
                    <a:ext uri="{9D8B030D-6E8A-4147-A177-3AD203B41FA5}">
                      <a16:colId xmlns:a16="http://schemas.microsoft.com/office/drawing/2014/main" val="919012754"/>
                    </a:ext>
                  </a:extLst>
                </a:gridCol>
                <a:gridCol w="3762933">
                  <a:extLst>
                    <a:ext uri="{9D8B030D-6E8A-4147-A177-3AD203B41FA5}">
                      <a16:colId xmlns:a16="http://schemas.microsoft.com/office/drawing/2014/main" val="2425627370"/>
                    </a:ext>
                  </a:extLst>
                </a:gridCol>
                <a:gridCol w="3414044">
                  <a:extLst>
                    <a:ext uri="{9D8B030D-6E8A-4147-A177-3AD203B41FA5}">
                      <a16:colId xmlns:a16="http://schemas.microsoft.com/office/drawing/2014/main" val="26630865"/>
                    </a:ext>
                  </a:extLst>
                </a:gridCol>
              </a:tblGrid>
              <a:tr h="12756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Candara" panose="020E0502030303020204" pitchFamily="34" charset="0"/>
                        </a:rPr>
                        <a:t>Risk Level</a:t>
                      </a:r>
                      <a:endParaRPr lang="en-US" sz="26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30" marR="6223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 smtClean="0">
                          <a:effectLst/>
                          <a:latin typeface="Candara" panose="020E0502030303020204" pitchFamily="34" charset="0"/>
                        </a:rPr>
                        <a:t>Complete </a:t>
                      </a:r>
                      <a:r>
                        <a:rPr lang="en-US" sz="2600" dirty="0">
                          <a:effectLst/>
                          <a:latin typeface="Candara" panose="020E0502030303020204" pitchFamily="34" charset="0"/>
                        </a:rPr>
                        <a:t>Documentary </a:t>
                      </a:r>
                      <a:r>
                        <a:rPr lang="en-US" sz="2600" dirty="0" smtClean="0">
                          <a:effectLst/>
                          <a:latin typeface="Candara" panose="020E0502030303020204" pitchFamily="34" charset="0"/>
                        </a:rPr>
                        <a:t>Requirements</a:t>
                      </a:r>
                      <a:endParaRPr lang="en-US" sz="2600" dirty="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30" marR="6223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Candara" panose="020E0502030303020204" pitchFamily="34" charset="0"/>
                        </a:rPr>
                        <a:t>Scope of Verification of Sales</a:t>
                      </a:r>
                      <a:endParaRPr lang="en-US" sz="2600" dirty="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30" marR="6223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Candara" panose="020E0502030303020204" pitchFamily="34" charset="0"/>
                        </a:rPr>
                        <a:t>Scope of Verification of Purchases</a:t>
                      </a:r>
                      <a:endParaRPr lang="en-US" sz="26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30" marR="62230" marT="0" marB="0" anchor="ctr"/>
                </a:tc>
                <a:extLst>
                  <a:ext uri="{0D108BD9-81ED-4DB2-BD59-A6C34878D82A}">
                    <a16:rowId xmlns:a16="http://schemas.microsoft.com/office/drawing/2014/main" val="1560310808"/>
                  </a:ext>
                </a:extLst>
              </a:tr>
              <a:tr h="4252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Candara" panose="020E0502030303020204" pitchFamily="34" charset="0"/>
                        </a:rPr>
                        <a:t>Low</a:t>
                      </a:r>
                      <a:endParaRPr lang="en-US" sz="26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30" marR="6223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Candara" panose="020E0502030303020204" pitchFamily="34" charset="0"/>
                        </a:rPr>
                        <a:t>Yes</a:t>
                      </a:r>
                      <a:endParaRPr lang="en-US" sz="26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30" marR="6223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Candara" panose="020E0502030303020204" pitchFamily="34" charset="0"/>
                        </a:rPr>
                        <a:t>No verification</a:t>
                      </a:r>
                      <a:endParaRPr lang="en-US" sz="26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30" marR="6223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Candara" panose="020E0502030303020204" pitchFamily="34" charset="0"/>
                        </a:rPr>
                        <a:t>No verification</a:t>
                      </a:r>
                      <a:endParaRPr lang="en-US" sz="26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30" marR="62230" marT="0" marB="0" anchor="ctr"/>
                </a:tc>
                <a:extLst>
                  <a:ext uri="{0D108BD9-81ED-4DB2-BD59-A6C34878D82A}">
                    <a16:rowId xmlns:a16="http://schemas.microsoft.com/office/drawing/2014/main" val="3919267246"/>
                  </a:ext>
                </a:extLst>
              </a:tr>
              <a:tr h="28807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Candara" panose="020E0502030303020204" pitchFamily="34" charset="0"/>
                        </a:rPr>
                        <a:t>Medium</a:t>
                      </a:r>
                      <a:endParaRPr lang="en-US" sz="26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30" marR="6223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Candara" panose="020E0502030303020204" pitchFamily="34" charset="0"/>
                        </a:rPr>
                        <a:t>Yes</a:t>
                      </a:r>
                      <a:endParaRPr lang="en-US" sz="2600" dirty="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30" marR="6223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Candara" panose="020E0502030303020204" pitchFamily="34" charset="0"/>
                        </a:rPr>
                        <a:t>At least 50% of </a:t>
                      </a:r>
                      <a:r>
                        <a:rPr lang="en-US" sz="2600" dirty="0" smtClean="0">
                          <a:effectLst/>
                          <a:latin typeface="Candara" panose="020E0502030303020204" pitchFamily="34" charset="0"/>
                        </a:rPr>
                        <a:t>amount </a:t>
                      </a:r>
                      <a:r>
                        <a:rPr lang="en-US" sz="2600" dirty="0">
                          <a:effectLst/>
                          <a:latin typeface="Candara" panose="020E0502030303020204" pitchFamily="34" charset="0"/>
                        </a:rPr>
                        <a:t>of sales </a:t>
                      </a:r>
                      <a:r>
                        <a:rPr lang="en-US" sz="2600" u="sng" dirty="0">
                          <a:effectLst/>
                          <a:latin typeface="Candara" panose="020E0502030303020204" pitchFamily="34" charset="0"/>
                        </a:rPr>
                        <a:t>and</a:t>
                      </a:r>
                      <a:r>
                        <a:rPr lang="en-US" sz="2600" dirty="0">
                          <a:effectLst/>
                          <a:latin typeface="Candara" panose="020E0502030303020204" pitchFamily="34" charset="0"/>
                        </a:rPr>
                        <a:t> 50% of </a:t>
                      </a:r>
                      <a:r>
                        <a:rPr lang="en-US" sz="2600" dirty="0" smtClean="0">
                          <a:effectLst/>
                          <a:latin typeface="Candara" panose="020E0502030303020204" pitchFamily="34" charset="0"/>
                        </a:rPr>
                        <a:t>total </a:t>
                      </a:r>
                      <a:r>
                        <a:rPr lang="en-US" sz="2600" dirty="0">
                          <a:effectLst/>
                          <a:latin typeface="Candara" panose="020E0502030303020204" pitchFamily="34" charset="0"/>
                        </a:rPr>
                        <a:t>invoices/receipts issued including inward remittance and proof of VAT zero-rating</a:t>
                      </a:r>
                      <a:endParaRPr lang="en-US" sz="2600" dirty="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30" marR="6223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Candara" panose="020E0502030303020204" pitchFamily="34" charset="0"/>
                        </a:rPr>
                        <a:t>At least 50% of </a:t>
                      </a:r>
                      <a:r>
                        <a:rPr lang="en-US" sz="2600" dirty="0" smtClean="0">
                          <a:effectLst/>
                          <a:latin typeface="Candara" panose="020E0502030303020204" pitchFamily="34" charset="0"/>
                        </a:rPr>
                        <a:t>total </a:t>
                      </a:r>
                      <a:r>
                        <a:rPr lang="en-US" sz="2600" dirty="0">
                          <a:effectLst/>
                          <a:latin typeface="Candara" panose="020E0502030303020204" pitchFamily="34" charset="0"/>
                        </a:rPr>
                        <a:t>amount of purchases with input tax claimed </a:t>
                      </a:r>
                      <a:r>
                        <a:rPr lang="en-US" sz="2600" u="sng" dirty="0">
                          <a:effectLst/>
                          <a:latin typeface="Candara" panose="020E0502030303020204" pitchFamily="34" charset="0"/>
                        </a:rPr>
                        <a:t>and</a:t>
                      </a:r>
                      <a:r>
                        <a:rPr lang="en-US" sz="2600" dirty="0">
                          <a:effectLst/>
                          <a:latin typeface="Candara" panose="020E0502030303020204" pitchFamily="34" charset="0"/>
                        </a:rPr>
                        <a:t> 50% of suppliers with priority on "Big-Ticket" Purchases</a:t>
                      </a:r>
                      <a:endParaRPr lang="en-US" sz="2600" dirty="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30" marR="62230" marT="0" marB="0" anchor="ctr"/>
                </a:tc>
                <a:extLst>
                  <a:ext uri="{0D108BD9-81ED-4DB2-BD59-A6C34878D82A}">
                    <a16:rowId xmlns:a16="http://schemas.microsoft.com/office/drawing/2014/main" val="3735415666"/>
                  </a:ext>
                </a:extLst>
              </a:tr>
              <a:tr h="4252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Candara" panose="020E0502030303020204" pitchFamily="34" charset="0"/>
                        </a:rPr>
                        <a:t>High</a:t>
                      </a:r>
                      <a:endParaRPr lang="en-US" sz="26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30" marR="6223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Candara" panose="020E0502030303020204" pitchFamily="34" charset="0"/>
                        </a:rPr>
                        <a:t>Yes</a:t>
                      </a:r>
                      <a:endParaRPr lang="en-US" sz="26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30" marR="6223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Candara" panose="020E0502030303020204" pitchFamily="34" charset="0"/>
                        </a:rPr>
                        <a:t>100%</a:t>
                      </a:r>
                      <a:endParaRPr lang="en-US" sz="26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30" marR="6223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Candara" panose="020E0502030303020204" pitchFamily="34" charset="0"/>
                        </a:rPr>
                        <a:t>100%</a:t>
                      </a:r>
                      <a:endParaRPr lang="en-US" sz="2600" dirty="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30" marR="62230" marT="0" marB="0" anchor="ctr"/>
                </a:tc>
                <a:extLst>
                  <a:ext uri="{0D108BD9-81ED-4DB2-BD59-A6C34878D82A}">
                    <a16:rowId xmlns:a16="http://schemas.microsoft.com/office/drawing/2014/main" val="153563745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0F6EA-9046-4E24-AD8E-1CE160076AE9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61843" y="6205809"/>
            <a:ext cx="103717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GB" sz="3200" b="1" i="1" dirty="0">
                <a:solidFill>
                  <a:schemeClr val="accent3">
                    <a:lumMod val="50000"/>
                  </a:schemeClr>
                </a:solidFill>
                <a:latin typeface="Candara" panose="020E0502030303020204" pitchFamily="34" charset="0"/>
              </a:rPr>
              <a:t>S</a:t>
            </a:r>
            <a:r>
              <a:rPr lang="en-GB" sz="3200" b="1" i="1" dirty="0">
                <a:solidFill>
                  <a:schemeClr val="accent3">
                    <a:lumMod val="50000"/>
                  </a:schemeClr>
                </a:solidFill>
                <a:latin typeface="Candara" panose="020E0502030303020204" pitchFamily="34" charset="0"/>
              </a:rPr>
              <a:t>ubject </a:t>
            </a:r>
            <a:r>
              <a:rPr lang="en-GB" sz="3200" b="1" i="1" dirty="0">
                <a:solidFill>
                  <a:schemeClr val="accent3">
                    <a:lumMod val="50000"/>
                  </a:schemeClr>
                </a:solidFill>
                <a:latin typeface="Candara" panose="020E0502030303020204" pitchFamily="34" charset="0"/>
              </a:rPr>
              <a:t>to certain </a:t>
            </a:r>
            <a:r>
              <a:rPr lang="en-GB" sz="3200" b="1" i="1" dirty="0">
                <a:solidFill>
                  <a:schemeClr val="accent3">
                    <a:lumMod val="50000"/>
                  </a:schemeClr>
                </a:solidFill>
                <a:latin typeface="Candara" panose="020E0502030303020204" pitchFamily="34" charset="0"/>
              </a:rPr>
              <a:t>limitations </a:t>
            </a:r>
            <a:r>
              <a:rPr lang="en-GB" sz="3200" b="1" i="1" dirty="0">
                <a:solidFill>
                  <a:schemeClr val="accent3">
                    <a:lumMod val="50000"/>
                  </a:schemeClr>
                </a:solidFill>
                <a:latin typeface="Candara" panose="020E0502030303020204" pitchFamily="34" charset="0"/>
              </a:rPr>
              <a:t>per </a:t>
            </a:r>
            <a:r>
              <a:rPr lang="en-GB" sz="3200" b="1" i="1" dirty="0">
                <a:solidFill>
                  <a:schemeClr val="accent3">
                    <a:lumMod val="50000"/>
                  </a:schemeClr>
                </a:solidFill>
                <a:latin typeface="Candara" panose="020E0502030303020204" pitchFamily="34" charset="0"/>
              </a:rPr>
              <a:t>Section 3.B </a:t>
            </a:r>
            <a:r>
              <a:rPr lang="en-GB" sz="3200" b="1" i="1" dirty="0">
                <a:solidFill>
                  <a:schemeClr val="accent3">
                    <a:lumMod val="50000"/>
                  </a:schemeClr>
                </a:solidFill>
                <a:latin typeface="Candara" panose="020E0502030303020204" pitchFamily="34" charset="0"/>
              </a:rPr>
              <a:t>of RR 5-2024 </a:t>
            </a:r>
            <a:endParaRPr lang="en-US" sz="3200" b="1" i="1" dirty="0">
              <a:solidFill>
                <a:schemeClr val="accent3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55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Risk-based Verification – cont’d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9541" y="1383100"/>
            <a:ext cx="10640088" cy="5069457"/>
          </a:xfrm>
        </p:spPr>
        <p:txBody>
          <a:bodyPr>
            <a:normAutofit lnSpcReduction="10000"/>
          </a:bodyPr>
          <a:lstStyle/>
          <a:p>
            <a:pPr marL="514350" lvl="0" indent="-514350">
              <a:spcBef>
                <a:spcPts val="0"/>
              </a:spcBef>
              <a:buClrTx/>
              <a:buFont typeface="+mj-lt"/>
              <a:buAutoNum type="arabicPeriod" startAt="3"/>
            </a:pPr>
            <a:r>
              <a:rPr lang="en-GB" dirty="0" smtClean="0"/>
              <a:t>Risk Factors Considered:</a:t>
            </a:r>
          </a:p>
          <a:p>
            <a:pPr marL="1314450" lvl="1" indent="-514350">
              <a:spcBef>
                <a:spcPts val="0"/>
              </a:spcBef>
              <a:buFont typeface="+mj-lt"/>
              <a:buAutoNum type="alphaLcPeriod"/>
            </a:pPr>
            <a:r>
              <a:rPr lang="en-GB" dirty="0" smtClean="0"/>
              <a:t>Amount </a:t>
            </a:r>
            <a:r>
              <a:rPr lang="en-GB" dirty="0"/>
              <a:t>of VAT refund </a:t>
            </a:r>
            <a:r>
              <a:rPr lang="en-GB" dirty="0" smtClean="0"/>
              <a:t>claim</a:t>
            </a:r>
            <a:endParaRPr lang="en-GB" dirty="0"/>
          </a:p>
          <a:p>
            <a:pPr marL="1314450" lvl="1" indent="-514350">
              <a:spcBef>
                <a:spcPts val="0"/>
              </a:spcBef>
              <a:buFont typeface="+mj-lt"/>
              <a:buAutoNum type="alphaLcPeriod"/>
            </a:pPr>
            <a:r>
              <a:rPr lang="en-GB" dirty="0" smtClean="0"/>
              <a:t>Frequency </a:t>
            </a:r>
            <a:r>
              <a:rPr lang="en-GB" dirty="0"/>
              <a:t>of filing VAT refund </a:t>
            </a:r>
            <a:r>
              <a:rPr lang="en-GB" dirty="0" smtClean="0"/>
              <a:t>claims</a:t>
            </a:r>
            <a:endParaRPr lang="en-GB" dirty="0"/>
          </a:p>
          <a:p>
            <a:pPr marL="1314450" lvl="1" indent="-514350">
              <a:spcBef>
                <a:spcPts val="0"/>
              </a:spcBef>
              <a:buFont typeface="+mj-lt"/>
              <a:buAutoNum type="alphaLcPeriod"/>
            </a:pPr>
            <a:r>
              <a:rPr lang="en-GB" dirty="0" smtClean="0"/>
              <a:t>Tax </a:t>
            </a:r>
            <a:r>
              <a:rPr lang="en-GB" dirty="0"/>
              <a:t>compliance </a:t>
            </a:r>
            <a:r>
              <a:rPr lang="en-GB" dirty="0" smtClean="0"/>
              <a:t>history</a:t>
            </a:r>
            <a:endParaRPr lang="en-GB" dirty="0"/>
          </a:p>
          <a:p>
            <a:pPr marL="1314450" lvl="1" indent="-514350">
              <a:spcBef>
                <a:spcPts val="0"/>
              </a:spcBef>
              <a:buFont typeface="+mj-lt"/>
              <a:buAutoNum type="alphaLcPeriod"/>
            </a:pPr>
            <a:r>
              <a:rPr lang="en-GB" dirty="0" smtClean="0"/>
              <a:t>Other </a:t>
            </a:r>
            <a:r>
              <a:rPr lang="en-GB" dirty="0"/>
              <a:t>risk factors that may be </a:t>
            </a:r>
            <a:r>
              <a:rPr lang="en-GB" dirty="0" smtClean="0"/>
              <a:t>identified</a:t>
            </a:r>
            <a:endParaRPr lang="en-GB" dirty="0"/>
          </a:p>
          <a:p>
            <a:pPr marL="1314450" lvl="1" indent="-514350">
              <a:spcBef>
                <a:spcPts val="0"/>
              </a:spcBef>
              <a:buFont typeface="+mj-lt"/>
              <a:buAutoNum type="alphaLcPeriod"/>
            </a:pPr>
            <a:endParaRPr lang="en-GB" dirty="0" smtClean="0"/>
          </a:p>
          <a:p>
            <a:pPr marL="514350" lvl="0" indent="-514350">
              <a:spcBef>
                <a:spcPts val="0"/>
              </a:spcBef>
              <a:buClrTx/>
              <a:buFont typeface="+mj-lt"/>
              <a:buAutoNum type="arabicPeriod" startAt="3"/>
            </a:pPr>
            <a:r>
              <a:rPr lang="en-GB" dirty="0" smtClean="0"/>
              <a:t>Application as to kinds of claims</a:t>
            </a:r>
          </a:p>
          <a:p>
            <a:pPr marL="1314450" lvl="1" indent="-514350">
              <a:spcBef>
                <a:spcPts val="0"/>
              </a:spcBef>
              <a:buFont typeface="+mj-lt"/>
              <a:buAutoNum type="alphaLcPeriod"/>
            </a:pPr>
            <a:r>
              <a:rPr lang="en-GB" dirty="0" smtClean="0"/>
              <a:t>Generally applies to claims under Section 112(A) on Zero Rated Sales subject to limitations on the matrix</a:t>
            </a:r>
          </a:p>
          <a:p>
            <a:pPr marL="1314450" lvl="1" indent="-514350">
              <a:spcBef>
                <a:spcPts val="0"/>
              </a:spcBef>
              <a:buFont typeface="+mj-lt"/>
              <a:buAutoNum type="alphaLcPeriod"/>
            </a:pPr>
            <a:r>
              <a:rPr lang="en-GB" dirty="0" smtClean="0"/>
              <a:t>Claims under Section 112(B) due to cessation of business are automatically classified as High Risk </a:t>
            </a:r>
            <a:r>
              <a:rPr lang="en-PH" dirty="0" smtClean="0"/>
              <a:t>subject </a:t>
            </a:r>
            <a:r>
              <a:rPr lang="en-PH" dirty="0"/>
              <a:t>to full verification per Section 3(B)(5) of RR5-2024</a:t>
            </a:r>
            <a:endParaRPr lang="en-US" dirty="0"/>
          </a:p>
          <a:p>
            <a:pPr marL="514350" indent="-514350">
              <a:spcBef>
                <a:spcPts val="0"/>
              </a:spcBef>
              <a:buClrTx/>
              <a:buFont typeface="+mj-lt"/>
              <a:buAutoNum type="arabicPeriod" startAt="3"/>
            </a:pPr>
            <a:endParaRPr lang="en-GB" sz="3200" dirty="0" smtClean="0"/>
          </a:p>
          <a:p>
            <a:pPr marL="806450" lvl="3" indent="0">
              <a:buClrTx/>
              <a:buNone/>
            </a:pPr>
            <a:endParaRPr lang="en-GB" sz="3200" dirty="0">
              <a:solidFill>
                <a:schemeClr val="tx1"/>
              </a:solidFill>
            </a:endParaRPr>
          </a:p>
          <a:p>
            <a:pPr marL="1320800" lvl="3" indent="-514350">
              <a:buClrTx/>
              <a:buFont typeface="+mj-lt"/>
              <a:buAutoNum type="alphaLcPeriod"/>
            </a:pPr>
            <a:endParaRPr lang="en-GB" sz="3200" dirty="0">
              <a:solidFill>
                <a:schemeClr val="tx1"/>
              </a:solidFill>
            </a:endParaRPr>
          </a:p>
          <a:p>
            <a:pPr marL="1314450" lvl="1" indent="-514350">
              <a:buFont typeface="+mj-lt"/>
              <a:buAutoNum type="alphaLcPeriod"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0F6EA-9046-4E24-AD8E-1CE160076AE9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601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5600" y="585124"/>
            <a:ext cx="9800112" cy="830617"/>
          </a:xfrm>
        </p:spPr>
        <p:txBody>
          <a:bodyPr/>
          <a:lstStyle/>
          <a:p>
            <a:pPr algn="ctr"/>
            <a:r>
              <a:rPr lang="en-GB" b="1" dirty="0" smtClean="0"/>
              <a:t>COA involvement on VAT Refunds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346" y="1701574"/>
            <a:ext cx="11137942" cy="4614061"/>
          </a:xfrm>
        </p:spPr>
        <p:txBody>
          <a:bodyPr>
            <a:normAutofit/>
          </a:bodyPr>
          <a:lstStyle/>
          <a:p>
            <a:pPr marL="514350" indent="-514350" algn="just">
              <a:buClrTx/>
              <a:buFont typeface="+mj-lt"/>
              <a:buAutoNum type="arabicPeriod"/>
            </a:pPr>
            <a:r>
              <a:rPr lang="en-GB" dirty="0" smtClean="0"/>
              <a:t>Refunds do not need the approval of the COA</a:t>
            </a:r>
          </a:p>
          <a:p>
            <a:pPr marL="514350" indent="-514350" algn="just">
              <a:buClrTx/>
              <a:buFont typeface="+mj-lt"/>
              <a:buAutoNum type="arabicPeriod"/>
            </a:pPr>
            <a:r>
              <a:rPr lang="en-GB" dirty="0" smtClean="0"/>
              <a:t>Approved VAT Refunds are subject to COA post-audit</a:t>
            </a:r>
          </a:p>
          <a:p>
            <a:pPr marL="514350" indent="-514350" algn="just">
              <a:buClrTx/>
              <a:buFont typeface="+mj-lt"/>
              <a:buAutoNum type="arabicPeriod"/>
            </a:pPr>
            <a:r>
              <a:rPr lang="en-US" dirty="0"/>
              <a:t>In case of disallowance by the </a:t>
            </a:r>
            <a:r>
              <a:rPr lang="en-US" dirty="0" smtClean="0"/>
              <a:t>COA</a:t>
            </a:r>
          </a:p>
          <a:p>
            <a:pPr marL="974725" lvl="1" indent="-51435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dirty="0" smtClean="0"/>
              <a:t>Only </a:t>
            </a:r>
            <a:r>
              <a:rPr lang="en-US" sz="3200" dirty="0"/>
              <a:t>the taxpayer shall be liable for the disallowed amount </a:t>
            </a:r>
            <a:endParaRPr lang="en-US" sz="3200" dirty="0" smtClean="0"/>
          </a:p>
          <a:p>
            <a:pPr marL="974725" lvl="1" indent="-51435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dirty="0" smtClean="0"/>
              <a:t>Any BIR employee who </a:t>
            </a:r>
            <a:r>
              <a:rPr lang="en-US" sz="3200" dirty="0"/>
              <a:t>may be found to be grossly negligent in the grant of the </a:t>
            </a:r>
            <a:r>
              <a:rPr lang="en-US" sz="3200" dirty="0" smtClean="0"/>
              <a:t>refund may be subject to administrative liability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0F6EA-9046-4E24-AD8E-1CE160076AE9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442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837" y="468267"/>
            <a:ext cx="10780816" cy="830617"/>
          </a:xfrm>
        </p:spPr>
        <p:txBody>
          <a:bodyPr>
            <a:normAutofit fontScale="90000"/>
          </a:bodyPr>
          <a:lstStyle/>
          <a:p>
            <a:r>
              <a:rPr lang="en-PH" b="1" dirty="0" smtClean="0"/>
              <a:t>Periods for Excess income </a:t>
            </a:r>
            <a:r>
              <a:rPr lang="en-PH" b="1" dirty="0"/>
              <a:t>tax credit </a:t>
            </a:r>
            <a:r>
              <a:rPr lang="en-PH" b="1" dirty="0" smtClean="0"/>
              <a:t>per </a:t>
            </a:r>
            <a:r>
              <a:rPr lang="en-PH" b="1" dirty="0"/>
              <a:t>Section 76(C)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516" y="1576250"/>
            <a:ext cx="11112137" cy="4530377"/>
          </a:xfrm>
        </p:spPr>
        <p:txBody>
          <a:bodyPr>
            <a:normAutofit lnSpcReduction="10000"/>
          </a:bodyPr>
          <a:lstStyle/>
          <a:p>
            <a:pPr marL="514350" lvl="0" indent="-514350">
              <a:buClrTx/>
              <a:buFont typeface="+mj-lt"/>
              <a:buAutoNum type="arabicPeriod"/>
            </a:pPr>
            <a:r>
              <a:rPr lang="en-PH" dirty="0"/>
              <a:t>Regular Claims </a:t>
            </a:r>
            <a:r>
              <a:rPr lang="en-PH" dirty="0" smtClean="0"/>
              <a:t>of existing </a:t>
            </a:r>
            <a:r>
              <a:rPr lang="en-PH" dirty="0"/>
              <a:t>entities who opted for tax credit or refund for excess income tax credits in their </a:t>
            </a:r>
            <a:r>
              <a:rPr lang="en-PH" dirty="0" smtClean="0"/>
              <a:t>AITR</a:t>
            </a:r>
          </a:p>
          <a:p>
            <a:pPr marL="1314450" lvl="1" indent="-514350">
              <a:buFont typeface="+mj-lt"/>
              <a:buAutoNum type="alphaLcPeriod"/>
            </a:pPr>
            <a:r>
              <a:rPr lang="en-PH" dirty="0" smtClean="0"/>
              <a:t>Should be filed </a:t>
            </a:r>
            <a:r>
              <a:rPr lang="en-PH" dirty="0"/>
              <a:t>within </a:t>
            </a:r>
            <a:r>
              <a:rPr lang="en-PH" dirty="0" smtClean="0"/>
              <a:t>2 years </a:t>
            </a:r>
            <a:r>
              <a:rPr lang="en-PH" dirty="0"/>
              <a:t>from the date of filing of the AITR. </a:t>
            </a:r>
            <a:r>
              <a:rPr lang="en-PH" sz="1200" i="1" dirty="0">
                <a:solidFill>
                  <a:srgbClr val="5F5F5F"/>
                </a:solidFill>
              </a:rPr>
              <a:t>Section 58(E) of the NIRC, as amended by Section 9 of the EOPT Act and Section A.4.a of RR 5-2024</a:t>
            </a:r>
          </a:p>
          <a:p>
            <a:pPr marL="1314450" lvl="1" indent="-514350">
              <a:buFont typeface="+mj-lt"/>
              <a:buAutoNum type="alphaLcPeriod"/>
            </a:pPr>
            <a:r>
              <a:rPr lang="en-PH" dirty="0"/>
              <a:t>BIR has 180 days to </a:t>
            </a:r>
            <a:r>
              <a:rPr lang="en-PH" dirty="0" smtClean="0"/>
              <a:t>decide on the application </a:t>
            </a:r>
            <a:r>
              <a:rPr lang="en-PH" sz="1200" i="1" dirty="0" smtClean="0">
                <a:solidFill>
                  <a:srgbClr val="5F5F5F"/>
                </a:solidFill>
              </a:rPr>
              <a:t>Section </a:t>
            </a:r>
            <a:r>
              <a:rPr lang="en-PH" sz="1200" i="1" dirty="0">
                <a:solidFill>
                  <a:srgbClr val="5F5F5F"/>
                </a:solidFill>
              </a:rPr>
              <a:t>6(D) of RR </a:t>
            </a:r>
            <a:r>
              <a:rPr lang="en-PH" sz="1200" i="1" dirty="0" smtClean="0">
                <a:solidFill>
                  <a:srgbClr val="5F5F5F"/>
                </a:solidFill>
              </a:rPr>
              <a:t>5-2024</a:t>
            </a:r>
          </a:p>
          <a:p>
            <a:pPr marL="1314450" lvl="1" indent="-514350">
              <a:buFont typeface="+mj-lt"/>
              <a:buAutoNum type="alphaLcPeriod"/>
            </a:pPr>
            <a:endParaRPr lang="en-US" sz="1200" i="1" dirty="0">
              <a:solidFill>
                <a:srgbClr val="5F5F5F"/>
              </a:solidFill>
            </a:endParaRPr>
          </a:p>
          <a:p>
            <a:pPr marL="514350" lvl="0" indent="-514350">
              <a:buClrTx/>
              <a:buFont typeface="+mj-lt"/>
              <a:buAutoNum type="arabicPeriod"/>
            </a:pPr>
            <a:r>
              <a:rPr lang="en-PH" dirty="0" smtClean="0"/>
              <a:t>Due </a:t>
            </a:r>
            <a:r>
              <a:rPr lang="en-PH" dirty="0"/>
              <a:t>to Cessation of Business</a:t>
            </a:r>
            <a:endParaRPr lang="en-PH" dirty="0" smtClean="0"/>
          </a:p>
          <a:p>
            <a:pPr marL="1314450" lvl="1" indent="-514350">
              <a:buFont typeface="+mj-lt"/>
              <a:buAutoNum type="alphaLcPeriod"/>
            </a:pPr>
            <a:r>
              <a:rPr lang="en-PH" dirty="0"/>
              <a:t>Should be filed within </a:t>
            </a:r>
            <a:r>
              <a:rPr lang="en-PH" dirty="0" smtClean="0"/>
              <a:t>2 years from payment. </a:t>
            </a:r>
            <a:r>
              <a:rPr lang="en-PH" sz="1200" i="1" dirty="0">
                <a:solidFill>
                  <a:srgbClr val="5F5F5F"/>
                </a:solidFill>
              </a:rPr>
              <a:t>Section 58(E) of the NIRC, as amended </a:t>
            </a:r>
            <a:endParaRPr lang="en-PH" sz="1200" i="1" dirty="0" smtClean="0">
              <a:solidFill>
                <a:srgbClr val="5F5F5F"/>
              </a:solidFill>
            </a:endParaRPr>
          </a:p>
          <a:p>
            <a:pPr marL="1314450" lvl="1" indent="-514350">
              <a:buFont typeface="+mj-lt"/>
              <a:buAutoNum type="alphaLcPeriod"/>
            </a:pPr>
            <a:r>
              <a:rPr lang="en-PH" dirty="0" smtClean="0"/>
              <a:t>BIR has </a:t>
            </a:r>
            <a:r>
              <a:rPr lang="en-GB" dirty="0" smtClean="0"/>
              <a:t>2 </a:t>
            </a:r>
            <a:r>
              <a:rPr lang="en-GB" dirty="0"/>
              <a:t>years from the date of </a:t>
            </a:r>
            <a:r>
              <a:rPr lang="en-GB" dirty="0" smtClean="0"/>
              <a:t>dissolution/cessation of business to decide on the application </a:t>
            </a:r>
            <a:r>
              <a:rPr lang="en-PH" sz="1200" i="1" dirty="0" smtClean="0">
                <a:solidFill>
                  <a:srgbClr val="5F5F5F"/>
                </a:solidFill>
              </a:rPr>
              <a:t>Section 5.B.2-3, RR </a:t>
            </a:r>
            <a:r>
              <a:rPr lang="en-PH" sz="1200" i="1" dirty="0">
                <a:solidFill>
                  <a:srgbClr val="5F5F5F"/>
                </a:solidFill>
              </a:rPr>
              <a:t>-</a:t>
            </a:r>
            <a:r>
              <a:rPr lang="en-PH" sz="1200" i="1" dirty="0" smtClean="0">
                <a:solidFill>
                  <a:srgbClr val="5F5F5F"/>
                </a:solidFill>
              </a:rPr>
              <a:t>5-2024</a:t>
            </a:r>
            <a:endParaRPr lang="en-PH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0F6EA-9046-4E24-AD8E-1CE160076AE9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158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0843" y="536625"/>
            <a:ext cx="9800112" cy="830617"/>
          </a:xfrm>
        </p:spPr>
        <p:txBody>
          <a:bodyPr>
            <a:normAutofit fontScale="90000"/>
          </a:bodyPr>
          <a:lstStyle/>
          <a:p>
            <a:r>
              <a:rPr lang="en-PH" b="1" dirty="0" smtClean="0"/>
              <a:t>Periods for VAT Refund Claims per Section 112 (C)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367" y="1645261"/>
            <a:ext cx="10929668" cy="4530377"/>
          </a:xfrm>
        </p:spPr>
        <p:txBody>
          <a:bodyPr>
            <a:normAutofit fontScale="92500" lnSpcReduction="20000"/>
          </a:bodyPr>
          <a:lstStyle/>
          <a:p>
            <a:pPr marL="514350" lvl="0" indent="-514350">
              <a:buClrTx/>
              <a:buFont typeface="+mj-lt"/>
              <a:buAutoNum type="arabicPeriod"/>
            </a:pPr>
            <a:r>
              <a:rPr lang="en-GB" dirty="0" smtClean="0"/>
              <a:t>Zero-rated/effectively Zero-rated </a:t>
            </a:r>
            <a:r>
              <a:rPr lang="en-GB" dirty="0"/>
              <a:t>sales (regular claims</a:t>
            </a:r>
            <a:r>
              <a:rPr lang="en-GB" dirty="0" smtClean="0"/>
              <a:t>) per Section 112(A)</a:t>
            </a:r>
            <a:endParaRPr lang="en-GB" dirty="0"/>
          </a:p>
          <a:p>
            <a:pPr marL="1141413" lvl="1" indent="-514350">
              <a:buFont typeface="+mj-lt"/>
              <a:buAutoNum type="alphaLcPeriod"/>
            </a:pPr>
            <a:r>
              <a:rPr lang="en-PH" dirty="0" smtClean="0"/>
              <a:t>Should be filed </a:t>
            </a:r>
            <a:r>
              <a:rPr lang="en-GB" b="1" i="1" dirty="0" smtClean="0">
                <a:solidFill>
                  <a:srgbClr val="FFFF00"/>
                </a:solidFill>
              </a:rPr>
              <a:t>2 </a:t>
            </a:r>
            <a:r>
              <a:rPr lang="en-GB" b="1" i="1" dirty="0">
                <a:solidFill>
                  <a:srgbClr val="FFFF00"/>
                </a:solidFill>
              </a:rPr>
              <a:t>years </a:t>
            </a:r>
            <a:r>
              <a:rPr lang="en-GB" dirty="0"/>
              <a:t>from close of quarter when sales were made</a:t>
            </a:r>
            <a:r>
              <a:rPr lang="en-GB" sz="1100" dirty="0" smtClean="0"/>
              <a:t> </a:t>
            </a:r>
            <a:r>
              <a:rPr lang="en-GB" sz="1100" dirty="0"/>
              <a:t> </a:t>
            </a:r>
            <a:r>
              <a:rPr lang="en-GB" sz="1100" dirty="0" smtClean="0"/>
              <a:t>  </a:t>
            </a:r>
            <a:r>
              <a:rPr lang="en-GB" sz="1100" i="1" dirty="0" smtClean="0">
                <a:solidFill>
                  <a:srgbClr val="5F5F5F"/>
                </a:solidFill>
              </a:rPr>
              <a:t>not new, already included in TRAIN Law and RR 13-2018</a:t>
            </a:r>
            <a:endParaRPr lang="en-GB" sz="1100" i="1" dirty="0">
              <a:solidFill>
                <a:srgbClr val="5F5F5F"/>
              </a:solidFill>
            </a:endParaRPr>
          </a:p>
          <a:p>
            <a:pPr marL="1141413" lvl="1" indent="-514350">
              <a:buFont typeface="+mj-lt"/>
              <a:buAutoNum type="alphaLcPeriod"/>
            </a:pPr>
            <a:r>
              <a:rPr lang="en-PH" dirty="0"/>
              <a:t>BIR has </a:t>
            </a:r>
            <a:r>
              <a:rPr lang="en-GB" b="1" i="1" dirty="0" smtClean="0">
                <a:solidFill>
                  <a:srgbClr val="FFFF00"/>
                </a:solidFill>
              </a:rPr>
              <a:t>90 days </a:t>
            </a:r>
            <a:r>
              <a:rPr lang="en-GB" dirty="0" smtClean="0"/>
              <a:t>from the filing of the claim up to the release of the payment thereof per Section 112(C) </a:t>
            </a:r>
            <a:r>
              <a:rPr lang="en-GB" sz="1100" i="1" dirty="0" smtClean="0">
                <a:solidFill>
                  <a:srgbClr val="5F5F5F"/>
                </a:solidFill>
              </a:rPr>
              <a:t>not new, already in TRAIN Law and RR 13-2018, period used to be 120 days per RR 16-2005</a:t>
            </a:r>
            <a:endParaRPr lang="en-GB" sz="1100" i="1" dirty="0">
              <a:solidFill>
                <a:srgbClr val="5F5F5F"/>
              </a:solidFill>
            </a:endParaRPr>
          </a:p>
          <a:p>
            <a:pPr marL="1314450" lvl="1" indent="-514350">
              <a:buFont typeface="+mj-lt"/>
              <a:buAutoNum type="alphaLcPeriod"/>
            </a:pPr>
            <a:endParaRPr lang="en-US" sz="1200" i="1" dirty="0">
              <a:solidFill>
                <a:srgbClr val="5F5F5F"/>
              </a:solidFill>
            </a:endParaRPr>
          </a:p>
          <a:p>
            <a:pPr marL="514350" lvl="0" indent="-514350">
              <a:buClrTx/>
              <a:buFont typeface="+mj-lt"/>
              <a:buAutoNum type="arabicPeriod"/>
            </a:pPr>
            <a:r>
              <a:rPr lang="en-PH" dirty="0" smtClean="0"/>
              <a:t>Cancellation </a:t>
            </a:r>
            <a:r>
              <a:rPr lang="en-PH" dirty="0"/>
              <a:t>of VAT registration under Section 112(B), </a:t>
            </a:r>
            <a:r>
              <a:rPr lang="en-PH" dirty="0" smtClean="0"/>
              <a:t>NIRC </a:t>
            </a:r>
            <a:endParaRPr lang="en-PH" sz="1200" i="1" dirty="0" smtClean="0">
              <a:solidFill>
                <a:srgbClr val="5F5F5F"/>
              </a:solidFill>
            </a:endParaRPr>
          </a:p>
          <a:p>
            <a:pPr marL="1089025" lvl="1" indent="-514350">
              <a:buFont typeface="+mj-lt"/>
              <a:buAutoNum type="alphaLcPeriod"/>
            </a:pPr>
            <a:r>
              <a:rPr lang="en-PH" dirty="0" smtClean="0"/>
              <a:t>Should be filed within 2 years </a:t>
            </a:r>
            <a:r>
              <a:rPr lang="en-GB" dirty="0"/>
              <a:t>date of cancellation of </a:t>
            </a:r>
            <a:r>
              <a:rPr lang="en-GB" dirty="0" smtClean="0"/>
              <a:t>registration          </a:t>
            </a:r>
            <a:r>
              <a:rPr lang="en-GB" sz="1200" i="1" dirty="0" smtClean="0">
                <a:solidFill>
                  <a:srgbClr val="5F5F5F"/>
                </a:solidFill>
              </a:rPr>
              <a:t>not </a:t>
            </a:r>
            <a:r>
              <a:rPr lang="en-GB" sz="1200" i="1" dirty="0">
                <a:solidFill>
                  <a:srgbClr val="5F5F5F"/>
                </a:solidFill>
              </a:rPr>
              <a:t>new, already in TRAIN Law and RR 13-2018</a:t>
            </a:r>
          </a:p>
          <a:p>
            <a:pPr marL="1089025" lvl="1" indent="-514350">
              <a:buFont typeface="+mj-lt"/>
              <a:buAutoNum type="alphaLcPeriod"/>
            </a:pPr>
            <a:r>
              <a:rPr lang="en-PH" dirty="0" smtClean="0"/>
              <a:t>BIR has </a:t>
            </a:r>
            <a:r>
              <a:rPr lang="en-PH" dirty="0"/>
              <a:t>90 days from the filing of the </a:t>
            </a:r>
            <a:r>
              <a:rPr lang="en-PH" dirty="0" smtClean="0"/>
              <a:t>claim</a:t>
            </a:r>
            <a:r>
              <a:rPr lang="en-GB" dirty="0"/>
              <a:t> up to the release of the payment thereof</a:t>
            </a:r>
            <a:r>
              <a:rPr lang="en-PH" dirty="0" smtClean="0"/>
              <a:t> </a:t>
            </a:r>
            <a:r>
              <a:rPr lang="en-GB" dirty="0"/>
              <a:t>per Section 112(C)</a:t>
            </a:r>
            <a:r>
              <a:rPr lang="en-PH" dirty="0" smtClean="0"/>
              <a:t> </a:t>
            </a:r>
            <a:r>
              <a:rPr lang="en-GB" sz="1200" i="1" dirty="0" smtClean="0">
                <a:solidFill>
                  <a:srgbClr val="5F5F5F"/>
                </a:solidFill>
              </a:rPr>
              <a:t>Section </a:t>
            </a:r>
            <a:r>
              <a:rPr lang="en-GB" sz="1200" i="1" dirty="0">
                <a:solidFill>
                  <a:srgbClr val="5F5F5F"/>
                </a:solidFill>
              </a:rPr>
              <a:t>3.I of RR 5-2024</a:t>
            </a:r>
            <a:endParaRPr lang="en-GB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0F6EA-9046-4E24-AD8E-1CE160076AE9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716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0843" y="536625"/>
            <a:ext cx="9800112" cy="830617"/>
          </a:xfrm>
        </p:spPr>
        <p:txBody>
          <a:bodyPr>
            <a:normAutofit/>
          </a:bodyPr>
          <a:lstStyle/>
          <a:p>
            <a:r>
              <a:rPr lang="en-PH" b="1" dirty="0" smtClean="0"/>
              <a:t>Processing of Refunds  per Section 204(C)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516" y="1576250"/>
            <a:ext cx="11262558" cy="4919441"/>
          </a:xfrm>
        </p:spPr>
        <p:txBody>
          <a:bodyPr>
            <a:normAutofit/>
          </a:bodyPr>
          <a:lstStyle/>
          <a:p>
            <a:pPr marL="514350" lvl="0" indent="-514350">
              <a:buClrTx/>
              <a:buFont typeface="+mj-lt"/>
              <a:buAutoNum type="arabicPeriod"/>
            </a:pPr>
            <a:r>
              <a:rPr lang="en-PH" dirty="0" smtClean="0"/>
              <a:t>Generally covers taxes </a:t>
            </a:r>
            <a:r>
              <a:rPr lang="en-PH" dirty="0"/>
              <a:t>erroneously or illegally received or penalties imposed without </a:t>
            </a:r>
            <a:r>
              <a:rPr lang="en-PH" dirty="0" smtClean="0"/>
              <a:t>authority </a:t>
            </a:r>
          </a:p>
          <a:p>
            <a:pPr marL="514350" lvl="0" indent="-514350">
              <a:buClrTx/>
              <a:buFont typeface="+mj-lt"/>
              <a:buAutoNum type="arabicPeriod"/>
            </a:pPr>
            <a:endParaRPr lang="en-PH" sz="1100" i="1" dirty="0">
              <a:solidFill>
                <a:srgbClr val="5F5F5F"/>
              </a:solidFill>
            </a:endParaRPr>
          </a:p>
          <a:p>
            <a:pPr marL="514350" lvl="0" indent="-514350">
              <a:buClrTx/>
              <a:buFont typeface="+mj-lt"/>
              <a:buAutoNum type="arabicPeriod"/>
            </a:pPr>
            <a:r>
              <a:rPr lang="en-GB" dirty="0" smtClean="0"/>
              <a:t>Claim has to be filed within two (2) years after the payment of the tax or penalty</a:t>
            </a:r>
            <a:r>
              <a:rPr lang="en-GB" sz="1100" i="1" dirty="0" smtClean="0">
                <a:solidFill>
                  <a:srgbClr val="5F5F5F"/>
                </a:solidFill>
              </a:rPr>
              <a:t>  Section 6(B) of RR 5-2024 /Section 31 of the EOPT Act, amending Section 204(C) of the NIRC</a:t>
            </a:r>
          </a:p>
          <a:p>
            <a:pPr marL="1314450" lvl="1" indent="-514350">
              <a:buFont typeface="Wingdings" panose="05000000000000000000" pitchFamily="2" charset="2"/>
              <a:buChar char="Ø"/>
            </a:pPr>
            <a:r>
              <a:rPr lang="en-GB" i="1" dirty="0"/>
              <a:t>A filed return showing overpayment shall be considered as a written claim for credit or refund.</a:t>
            </a:r>
          </a:p>
          <a:p>
            <a:pPr marL="514350" lvl="0" indent="-514350">
              <a:buClrTx/>
              <a:buFont typeface="+mj-lt"/>
              <a:buAutoNum type="arabicPeriod"/>
            </a:pPr>
            <a:endParaRPr lang="en-GB" sz="1100" i="1" dirty="0" smtClean="0">
              <a:solidFill>
                <a:srgbClr val="5F5F5F"/>
              </a:solidFill>
            </a:endParaRPr>
          </a:p>
          <a:p>
            <a:pPr marL="514350" lvl="0" indent="-514350">
              <a:buClrTx/>
              <a:buFont typeface="+mj-lt"/>
              <a:buAutoNum type="arabicPeriod"/>
            </a:pPr>
            <a:r>
              <a:rPr lang="en-US" dirty="0" smtClean="0"/>
              <a:t>In case of full </a:t>
            </a:r>
            <a:r>
              <a:rPr lang="en-US" dirty="0"/>
              <a:t>or </a:t>
            </a:r>
            <a:r>
              <a:rPr lang="en-US" dirty="0" smtClean="0"/>
              <a:t>partial denial, the BIR shall </a:t>
            </a:r>
            <a:r>
              <a:rPr lang="en-US" dirty="0"/>
              <a:t>state the legal and/or factual basis for the denial</a:t>
            </a:r>
            <a:endParaRPr lang="en-GB" dirty="0"/>
          </a:p>
          <a:p>
            <a:pPr marL="514350" lvl="0" indent="-514350">
              <a:buClrTx/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0F6EA-9046-4E24-AD8E-1CE160076AE9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360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Wisp">
  <a:themeElements>
    <a:clrScheme name="Custom 3">
      <a:dk1>
        <a:sysClr val="windowText" lastClr="000000"/>
      </a:dk1>
      <a:lt1>
        <a:srgbClr val="B6C882"/>
      </a:lt1>
      <a:dk2>
        <a:srgbClr val="ABBB92"/>
      </a:dk2>
      <a:lt2>
        <a:srgbClr val="839943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1683</TotalTime>
  <Words>942</Words>
  <Application>Microsoft Office PowerPoint</Application>
  <PresentationFormat>Widescreen</PresentationFormat>
  <Paragraphs>100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Cambria</vt:lpstr>
      <vt:lpstr>Candara</vt:lpstr>
      <vt:lpstr>Century Gothic</vt:lpstr>
      <vt:lpstr>Times New Roman</vt:lpstr>
      <vt:lpstr>Wingdings</vt:lpstr>
      <vt:lpstr>Wingdings 3</vt:lpstr>
      <vt:lpstr>4_Wisp</vt:lpstr>
      <vt:lpstr>REVENUE REGULATIONS NO. 5-2024</vt:lpstr>
      <vt:lpstr>Changes per EOPT Act</vt:lpstr>
      <vt:lpstr>Risk-based Verification of VAT Refund Claims</vt:lpstr>
      <vt:lpstr>Risk Matrix</vt:lpstr>
      <vt:lpstr>Risk-based Verification – cont’d</vt:lpstr>
      <vt:lpstr>COA involvement on VAT Refunds</vt:lpstr>
      <vt:lpstr>Periods for Excess income tax credit per Section 76(C)</vt:lpstr>
      <vt:lpstr>Periods for VAT Refund Claims per Section 112 (C)</vt:lpstr>
      <vt:lpstr>Processing of Refunds  per Section 204(C) </vt:lpstr>
      <vt:lpstr>Section 204(C)  - cont’d</vt:lpstr>
      <vt:lpstr>END OF PRESENTATION  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Requirements to be secured from the BUREAU OF INTERNAL REVENUE</dc:title>
  <dc:creator>Reena M. Patangan-Francisco</dc:creator>
  <cp:lastModifiedBy>BIR</cp:lastModifiedBy>
  <cp:revision>189</cp:revision>
  <cp:lastPrinted>2024-05-16T11:48:38Z</cp:lastPrinted>
  <dcterms:created xsi:type="dcterms:W3CDTF">2024-05-04T03:00:33Z</dcterms:created>
  <dcterms:modified xsi:type="dcterms:W3CDTF">2025-02-26T03:02:34Z</dcterms:modified>
</cp:coreProperties>
</file>